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21"/>
  </p:notesMasterIdLst>
  <p:sldIdLst>
    <p:sldId id="624" r:id="rId2"/>
    <p:sldId id="580" r:id="rId3"/>
    <p:sldId id="693" r:id="rId4"/>
    <p:sldId id="6705" r:id="rId5"/>
    <p:sldId id="6708" r:id="rId6"/>
    <p:sldId id="6717" r:id="rId7"/>
    <p:sldId id="698" r:id="rId8"/>
    <p:sldId id="6704" r:id="rId9"/>
    <p:sldId id="6711" r:id="rId10"/>
    <p:sldId id="6715" r:id="rId11"/>
    <p:sldId id="6714" r:id="rId12"/>
    <p:sldId id="696" r:id="rId13"/>
    <p:sldId id="6712" r:id="rId14"/>
    <p:sldId id="6706" r:id="rId15"/>
    <p:sldId id="6707" r:id="rId16"/>
    <p:sldId id="701" r:id="rId17"/>
    <p:sldId id="6716" r:id="rId18"/>
    <p:sldId id="702" r:id="rId19"/>
    <p:sldId id="70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191"/>
    <a:srgbClr val="5B9BD5"/>
    <a:srgbClr val="FFC000"/>
    <a:srgbClr val="FF756E"/>
    <a:srgbClr val="FF5050"/>
    <a:srgbClr val="FFD86E"/>
    <a:srgbClr val="E41098"/>
    <a:srgbClr val="57A6F0"/>
    <a:srgbClr val="0174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63" autoAdjust="0"/>
    <p:restoredTop sz="84220" autoAdjust="0"/>
  </p:normalViewPr>
  <p:slideViewPr>
    <p:cSldViewPr snapToGrid="0">
      <p:cViewPr varScale="1">
        <p:scale>
          <a:sx n="128" d="100"/>
          <a:sy n="128" d="100"/>
        </p:scale>
        <p:origin x="534" y="132"/>
      </p:cViewPr>
      <p:guideLst>
        <p:guide orient="horz" pos="2228"/>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0DA8D3-A194-42C8-ABBE-68A53BD19C13}" type="datetimeFigureOut">
              <a:rPr lang="zh-CN" altLang="en-US" smtClean="0"/>
              <a:t>2021/8/19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275FD-9F56-410C-B975-A1D291483A57}" type="slidenum">
              <a:rPr lang="zh-CN" altLang="en-US" smtClean="0"/>
              <a:t>‹#›</a:t>
            </a:fld>
            <a:endParaRPr lang="zh-CN" altLang="en-US"/>
          </a:p>
        </p:txBody>
      </p:sp>
    </p:spTree>
    <p:extLst>
      <p:ext uri="{BB962C8B-B14F-4D97-AF65-F5344CB8AC3E}">
        <p14:creationId xmlns:p14="http://schemas.microsoft.com/office/powerpoint/2010/main" val="3708966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Hi, every one.</a:t>
            </a:r>
            <a:r>
              <a:rPr lang="en-US" altLang="zh-CN" baseline="0" dirty="0"/>
              <a:t> I’m </a:t>
            </a:r>
            <a:r>
              <a:rPr lang="en-US" altLang="zh-CN" baseline="0" dirty="0" err="1"/>
              <a:t>Mingwei</a:t>
            </a:r>
            <a:r>
              <a:rPr lang="en-US" altLang="zh-CN" baseline="0" dirty="0"/>
              <a:t> Liu from </a:t>
            </a:r>
            <a:r>
              <a:rPr lang="en-US" altLang="zh-CN" baseline="0" dirty="0" err="1"/>
              <a:t>Fudan</a:t>
            </a:r>
            <a:r>
              <a:rPr lang="en-US" altLang="zh-CN" baseline="0" dirty="0"/>
              <a:t> University in China. Today, I will present our work: “</a:t>
            </a:r>
            <a:r>
              <a:rPr lang="en-US" altLang="zh-CN" sz="1200" b="1" dirty="0">
                <a:latin typeface="Times New Roman" panose="02020603050405020304" pitchFamily="18" charset="0"/>
                <a:cs typeface="Times New Roman" panose="02020603050405020304" pitchFamily="18" charset="0"/>
              </a:rPr>
              <a:t>Learning-Based Extraction of First-Order Logic Representations of API Directives</a:t>
            </a:r>
            <a:r>
              <a:rPr lang="en-US" altLang="zh-CN"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 </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a:t>
            </a:fld>
            <a:endParaRPr lang="zh-CN" altLang="en-US"/>
          </a:p>
        </p:txBody>
      </p:sp>
    </p:spTree>
    <p:extLst>
      <p:ext uri="{BB962C8B-B14F-4D97-AF65-F5344CB8AC3E}">
        <p14:creationId xmlns:p14="http://schemas.microsoft.com/office/powerpoint/2010/main" val="2910945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step is the most important part of our approach, we will extract the atomic formulas from directive sentence. One atomic formula only contains one predicate and one or more arguments. Multiple atomic formulas can form complex formulas. Because there are many ways to express predicates, which is difficult to be covered by some simple rules, so we decided to use a learning-based method to extract atomic formulas. From the example sentence, we want to extract two </a:t>
            </a:r>
            <a:r>
              <a:rPr lang="en-US" altLang="zh-CN" dirty="0" err="1"/>
              <a:t>atoimic</a:t>
            </a:r>
            <a:r>
              <a:rPr lang="en-US" altLang="zh-CN" dirty="0"/>
              <a:t> formulas, related to the lower bounds and upper bounds of the offset parameter respectively. ,which shown at the bottom of the slides. One way is to treat it as two subtasks arguments recognition and predicates recognition, and use a pipeline approach with two models. Argument recognition is to recognize the argument and </a:t>
            </a:r>
            <a:r>
              <a:rPr lang="en-US" altLang="zh-CN" dirty="0" err="1"/>
              <a:t>oredicate</a:t>
            </a:r>
            <a:r>
              <a:rPr lang="en-US" altLang="zh-CN" dirty="0"/>
              <a:t> recognition is to </a:t>
            </a:r>
            <a:r>
              <a:rPr lang="en-US" altLang="zh-CN" dirty="0" err="1"/>
              <a:t>recoignize</a:t>
            </a:r>
            <a:r>
              <a:rPr lang="en-US" altLang="zh-CN" dirty="0"/>
              <a:t> the predicate relations between arguments.  Using two models could result in error propagation. We propose to use a joint Recognition based on New Tagging Schema we </a:t>
            </a:r>
            <a:r>
              <a:rPr lang="en-US" altLang="zh-CN" dirty="0" err="1"/>
              <a:t>desined</a:t>
            </a:r>
            <a:r>
              <a:rPr lang="en-US" altLang="zh-CN" dirty="0"/>
              <a:t>. We will recognize the argument with the predicate type, argument position at the same time. For example, we will recognize </a:t>
            </a:r>
            <a:r>
              <a:rPr lang="en-US" altLang="zh-CN" sz="1200" b="1" dirty="0">
                <a:latin typeface="Times New Roman" panose="02020603050405020304" pitchFamily="18" charset="0"/>
                <a:cs typeface="Times New Roman" panose="02020603050405020304" pitchFamily="18" charset="0"/>
              </a:rPr>
              <a:t>the length of this sequence as the entity with type </a:t>
            </a:r>
            <a:r>
              <a:rPr lang="en-US" altLang="zh-CN" dirty="0"/>
              <a:t> </a:t>
            </a:r>
            <a:r>
              <a:rPr lang="en-US" altLang="zh-CN" sz="1200" b="1" dirty="0">
                <a:latin typeface="Times New Roman" panose="02020603050405020304" pitchFamily="18" charset="0"/>
                <a:cs typeface="Times New Roman" panose="02020603050405020304" pitchFamily="18" charset="0"/>
              </a:rPr>
              <a:t>LessOrEqual-2. In this way, we could use a single model to reduce the error </a:t>
            </a:r>
            <a:r>
              <a:rPr lang="en-US" altLang="zh-CN" sz="1200" b="1" dirty="0" err="1">
                <a:latin typeface="Times New Roman" panose="02020603050405020304" pitchFamily="18" charset="0"/>
                <a:cs typeface="Times New Roman" panose="02020603050405020304" pitchFamily="18" charset="0"/>
              </a:rPr>
              <a:t>propogation</a:t>
            </a:r>
            <a:r>
              <a:rPr lang="en-US" altLang="zh-CN" sz="1200" b="1" dirty="0">
                <a:latin typeface="Times New Roman" panose="02020603050405020304" pitchFamily="18" charset="0"/>
                <a:cs typeface="Times New Roman" panose="02020603050405020304" pitchFamily="18" charset="0"/>
              </a:rPr>
              <a:t>.</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10</a:t>
            </a:fld>
            <a:endParaRPr lang="zh-CN" altLang="en-US"/>
          </a:p>
        </p:txBody>
      </p:sp>
    </p:spTree>
    <p:extLst>
      <p:ext uri="{BB962C8B-B14F-4D97-AF65-F5344CB8AC3E}">
        <p14:creationId xmlns:p14="http://schemas.microsoft.com/office/powerpoint/2010/main" val="1504160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To use the learning-based approach, we </a:t>
            </a:r>
            <a:r>
              <a:rPr lang="en-US" altLang="zh-CN" sz="1200" b="1" dirty="0">
                <a:latin typeface="Times New Roman" panose="02020603050405020304" pitchFamily="18" charset="0"/>
                <a:ea typeface="Microsoft YaHei UI" panose="020B0503020204020204" pitchFamily="34" charset="-122"/>
                <a:cs typeface="Times New Roman" panose="02020603050405020304" pitchFamily="18" charset="0"/>
              </a:rPr>
              <a:t>studied some directive sentences sampled JDK reference documentation and identified </a:t>
            </a:r>
            <a:r>
              <a:rPr lang="en-US" altLang="zh-CN" sz="12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24 predicates </a:t>
            </a:r>
            <a:r>
              <a:rPr lang="en-US" altLang="zh-CN" sz="1200" b="1" dirty="0">
                <a:latin typeface="Times New Roman" panose="02020603050405020304" pitchFamily="18" charset="0"/>
                <a:ea typeface="Microsoft YaHei UI" panose="020B0503020204020204" pitchFamily="34" charset="-122"/>
                <a:cs typeface="Times New Roman" panose="02020603050405020304" pitchFamily="18" charset="0"/>
              </a:rPr>
              <a:t>that can be used in atomic formulas. This table shows all 24 predicates identified and they could be classified into four categories, value , type, </a:t>
            </a:r>
            <a:r>
              <a:rPr lang="en-US" altLang="zh-CN" sz="1200" b="1" dirty="0" err="1">
                <a:latin typeface="Times New Roman" panose="02020603050405020304" pitchFamily="18" charset="0"/>
                <a:ea typeface="Microsoft YaHei UI" panose="020B0503020204020204" pitchFamily="34" charset="-122"/>
                <a:cs typeface="Times New Roman" panose="02020603050405020304" pitchFamily="18" charset="0"/>
              </a:rPr>
              <a:t>atcion</a:t>
            </a:r>
            <a:r>
              <a:rPr lang="en-US" altLang="zh-CN" sz="1200" b="1" dirty="0">
                <a:latin typeface="Times New Roman" panose="02020603050405020304" pitchFamily="18" charset="0"/>
                <a:ea typeface="Microsoft YaHei UI" panose="020B0503020204020204" pitchFamily="34" charset="-122"/>
                <a:cs typeface="Times New Roman" panose="02020603050405020304" pitchFamily="18" charset="0"/>
              </a:rPr>
              <a:t>, usage. We further create </a:t>
            </a:r>
            <a:r>
              <a:rPr lang="en-US" altLang="zh-CN" sz="12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46 types of name entities from 2r4 predicates and each one is corresponding to one argument of predicate, e.g., Equal-1, is for the first argument of the predicate equal.</a:t>
            </a:r>
            <a:endParaRPr lang="en-US" altLang="zh-CN" baseline="0"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11</a:t>
            </a:fld>
            <a:endParaRPr lang="zh-CN" altLang="en-US"/>
          </a:p>
        </p:txBody>
      </p:sp>
    </p:spTree>
    <p:extLst>
      <p:ext uri="{BB962C8B-B14F-4D97-AF65-F5344CB8AC3E}">
        <p14:creationId xmlns:p14="http://schemas.microsoft.com/office/powerpoint/2010/main" val="1163190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Then we could use a deep </a:t>
            </a:r>
            <a:r>
              <a:rPr lang="en-US" altLang="zh-CN" baseline="0" dirty="0" err="1"/>
              <a:t>leanring</a:t>
            </a:r>
            <a:r>
              <a:rPr lang="en-US" altLang="zh-CN" baseline="0" dirty="0"/>
              <a:t> model to </a:t>
            </a:r>
            <a:r>
              <a:rPr lang="en-US" altLang="zh-CN" baseline="0" dirty="0" err="1"/>
              <a:t>recogze</a:t>
            </a:r>
            <a:r>
              <a:rPr lang="en-US" altLang="zh-CN" baseline="0" dirty="0"/>
              <a:t> the entities with type from sentence. The model is named BERT-</a:t>
            </a:r>
            <a:r>
              <a:rPr lang="en-US" altLang="zh-CN" baseline="0" dirty="0" err="1"/>
              <a:t>BilSTM</a:t>
            </a:r>
            <a:r>
              <a:rPr lang="en-US" altLang="zh-CN" baseline="0" dirty="0"/>
              <a:t>-CRF, it include three layers. It Accept a sentence as input and predicate tags for each words in the sentence as </a:t>
            </a:r>
            <a:r>
              <a:rPr lang="en-US" altLang="zh-CN" baseline="0" dirty="0" err="1"/>
              <a:t>ouput</a:t>
            </a:r>
            <a:r>
              <a:rPr lang="en-US" altLang="zh-CN" baseline="0" dirty="0"/>
              <a:t>. we could obtain the </a:t>
            </a:r>
            <a:r>
              <a:rPr lang="en-US" altLang="zh-CN" baseline="0" dirty="0" err="1"/>
              <a:t>entiteis</a:t>
            </a:r>
            <a:r>
              <a:rPr lang="en-US" altLang="zh-CN" baseline="0" dirty="0"/>
              <a:t> with type based on this model predication results. For the input if the obj is null, it could extract two entities  with types, the obj and null, their types are  EQ-1 and EQ-2. At last we could extract the atomic formula of equal based on the recognized arguments with types.</a:t>
            </a:r>
          </a:p>
          <a:p>
            <a:endParaRPr lang="en-US" altLang="zh-CN" baseline="0" dirty="0"/>
          </a:p>
          <a:p>
            <a:endParaRPr lang="en-US" altLang="zh-CN" dirty="0"/>
          </a:p>
          <a:p>
            <a:r>
              <a:rPr lang="zh-CN" altLang="en-US" dirty="0"/>
              <a:t>我们进一步分析各种</a:t>
            </a:r>
            <a:r>
              <a:rPr lang="en-US" altLang="zh-CN" dirty="0"/>
              <a:t>statement</a:t>
            </a:r>
            <a:r>
              <a:rPr lang="zh-CN" altLang="en-US" dirty="0"/>
              <a:t>类型，得到了一个高层的</a:t>
            </a:r>
            <a:r>
              <a:rPr lang="en-US" altLang="zh-CN" dirty="0"/>
              <a:t>statements</a:t>
            </a:r>
            <a:r>
              <a:rPr lang="zh-CN" altLang="en-US" dirty="0"/>
              <a:t>图，例如</a:t>
            </a:r>
            <a:r>
              <a:rPr lang="en-US" altLang="zh-CN" dirty="0"/>
              <a:t>Functionality Specification</a:t>
            </a:r>
            <a:r>
              <a:rPr lang="en-US" altLang="zh-CN" baseline="0" dirty="0"/>
              <a:t> contains Action and one or more Objects.</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12</a:t>
            </a:fld>
            <a:endParaRPr lang="zh-CN" altLang="en-US"/>
          </a:p>
        </p:txBody>
      </p:sp>
    </p:spTree>
    <p:extLst>
      <p:ext uri="{BB962C8B-B14F-4D97-AF65-F5344CB8AC3E}">
        <p14:creationId xmlns:p14="http://schemas.microsoft.com/office/powerpoint/2010/main" val="1176800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Then we identified the logical relation between the identified atomic formulas. For example, from the sentence, we could identify the relation between two atomic formula as  “and”. It include two steps, </a:t>
            </a:r>
            <a:r>
              <a:rPr lang="en-US" altLang="zh-CN" dirty="0" err="1"/>
              <a:t>conditioan</a:t>
            </a:r>
            <a:r>
              <a:rPr lang="en-US" altLang="zh-CN" dirty="0"/>
              <a:t> structure parsing, </a:t>
            </a:r>
            <a:r>
              <a:rPr lang="en-US" altLang="zh-CN" dirty="0" err="1"/>
              <a:t>clasuse</a:t>
            </a:r>
            <a:r>
              <a:rPr lang="en-US" altLang="zh-CN" dirty="0"/>
              <a:t> parsing.</a:t>
            </a:r>
            <a:r>
              <a:rPr lang="en-US" altLang="zh-CN" b="1" dirty="0">
                <a:latin typeface="Times New Roman" panose="02020603050405020304" pitchFamily="18" charset="0"/>
                <a:cs typeface="Times New Roman" panose="02020603050405020304" pitchFamily="18" charset="0"/>
                <a:sym typeface="+mn-lt"/>
              </a:rPr>
              <a:t> The sentence can have a nested conditional structure using conjunctions like “if ”, “then”, and “otherwise”.SO Conditional structure parsing is done by linguistic pattern matching. For example, from the orange sentence example, we could identify the infer relations between of two clauses because it matches with a existing linguistic pattern about if </a:t>
            </a:r>
            <a:r>
              <a:rPr lang="en-US" altLang="zh-CN" b="1" dirty="0" err="1">
                <a:latin typeface="Times New Roman" panose="02020603050405020304" pitchFamily="18" charset="0"/>
                <a:cs typeface="Times New Roman" panose="02020603050405020304" pitchFamily="18" charset="0"/>
                <a:sym typeface="+mn-lt"/>
              </a:rPr>
              <a:t>clasue</a:t>
            </a:r>
            <a:r>
              <a:rPr lang="en-US" altLang="zh-CN" b="1" dirty="0">
                <a:latin typeface="Times New Roman" panose="02020603050405020304" pitchFamily="18" charset="0"/>
                <a:cs typeface="Times New Roman" panose="02020603050405020304" pitchFamily="18" charset="0"/>
                <a:sym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latin typeface="Times New Roman" panose="02020603050405020304" pitchFamily="18" charset="0"/>
              <a:cs typeface="Times New Roman" panose="02020603050405020304" pitchFamily="18" charset="0"/>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latin typeface="Times New Roman" panose="02020603050405020304" pitchFamily="18" charset="0"/>
              <a:cs typeface="Times New Roman" panose="02020603050405020304" pitchFamily="18" charset="0"/>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latin typeface="Times New Roman" panose="02020603050405020304" pitchFamily="18" charset="0"/>
              <a:cs typeface="Times New Roman" panose="02020603050405020304" pitchFamily="18" charset="0"/>
              <a:sym typeface="+mn-lt"/>
            </a:endParaRPr>
          </a:p>
          <a:p>
            <a:r>
              <a:rPr lang="en-US" altLang="zh-CN" b="1" dirty="0">
                <a:latin typeface="Times New Roman" panose="02020603050405020304" pitchFamily="18" charset="0"/>
                <a:cs typeface="Times New Roman" panose="02020603050405020304" pitchFamily="18" charset="0"/>
                <a:sym typeface="+mn-lt"/>
              </a:rPr>
              <a:t>Then, We use Spacy to analyze sentence’s syntactic structure to parse a composite clause to simple clauses with  conjunctions like “and”, “or”, and “not”. Each simple clause will further be parsed to corresponding atomic formula.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1" dirty="0">
              <a:latin typeface="Times New Roman" panose="02020603050405020304" pitchFamily="18" charset="0"/>
              <a:cs typeface="Times New Roman" panose="02020603050405020304" pitchFamily="18" charset="0"/>
              <a:sym typeface="+mn-lt"/>
            </a:endParaRPr>
          </a:p>
          <a:p>
            <a:endParaRPr lang="en-US" altLang="zh-CN" baseline="0"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13</a:t>
            </a:fld>
            <a:endParaRPr lang="zh-CN" altLang="en-US"/>
          </a:p>
        </p:txBody>
      </p:sp>
    </p:spTree>
    <p:extLst>
      <p:ext uri="{BB962C8B-B14F-4D97-AF65-F5344CB8AC3E}">
        <p14:creationId xmlns:p14="http://schemas.microsoft.com/office/powerpoint/2010/main" val="42280019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r>
              <a:rPr lang="en-US" altLang="zh-CN" sz="1200" b="1" dirty="0">
                <a:latin typeface="Times New Roman" panose="02020603050405020304" pitchFamily="18" charset="0"/>
                <a:cs typeface="Times New Roman" panose="02020603050405020304" pitchFamily="18" charset="0"/>
              </a:rPr>
              <a:t>by analyzing the directive sentences from API documentation., We defined </a:t>
            </a:r>
            <a:r>
              <a:rPr lang="en-US" altLang="zh-CN" sz="1200" b="1" dirty="0">
                <a:solidFill>
                  <a:srgbClr val="FF0000"/>
                </a:solidFill>
                <a:latin typeface="Times New Roman" panose="02020603050405020304" pitchFamily="18" charset="0"/>
                <a:cs typeface="Times New Roman" panose="02020603050405020304" pitchFamily="18" charset="0"/>
              </a:rPr>
              <a:t>51</a:t>
            </a:r>
            <a:r>
              <a:rPr lang="en-US" altLang="zh-CN" sz="1200" b="1" dirty="0">
                <a:latin typeface="Times New Roman" panose="02020603050405020304" pitchFamily="18" charset="0"/>
                <a:cs typeface="Times New Roman" panose="02020603050405020304" pitchFamily="18" charset="0"/>
              </a:rPr>
              <a:t> linguistic patterns to recognize the logical relations This table show some </a:t>
            </a:r>
            <a:r>
              <a:rPr lang="en-US" altLang="zh-CN" sz="1200" b="1" dirty="0" err="1">
                <a:latin typeface="Times New Roman" panose="02020603050405020304" pitchFamily="18" charset="0"/>
                <a:cs typeface="Times New Roman" panose="02020603050405020304" pitchFamily="18" charset="0"/>
              </a:rPr>
              <a:t>lguistic</a:t>
            </a:r>
            <a:r>
              <a:rPr lang="en-US" altLang="zh-CN" sz="1200" b="1" dirty="0">
                <a:latin typeface="Times New Roman" panose="02020603050405020304" pitchFamily="18" charset="0"/>
                <a:cs typeface="Times New Roman" panose="02020603050405020304" pitchFamily="18" charset="0"/>
              </a:rPr>
              <a:t> pattern  as examples. As we can seem some patterns involving “otherwise” are quite complex</a:t>
            </a:r>
            <a:endParaRPr lang="zh-CN" altLang="en-US" sz="1200"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695275FD-9F56-410C-B975-A1D291483A57}" type="slidenum">
              <a:rPr lang="zh-CN" altLang="en-US" smtClean="0"/>
              <a:t>14</a:t>
            </a:fld>
            <a:endParaRPr lang="zh-CN" altLang="en-US"/>
          </a:p>
        </p:txBody>
      </p:sp>
    </p:spTree>
    <p:extLst>
      <p:ext uri="{BB962C8B-B14F-4D97-AF65-F5344CB8AC3E}">
        <p14:creationId xmlns:p14="http://schemas.microsoft.com/office/powerpoint/2010/main" val="609177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b="1" kern="0" dirty="0">
                <a:solidFill>
                  <a:schemeClr val="tx1"/>
                </a:solidFill>
                <a:latin typeface="Times New Roman" panose="02020603050405020304" pitchFamily="18" charset="0"/>
                <a:ea typeface="+mn-ea"/>
                <a:cs typeface="Times New Roman" panose="02020603050405020304" pitchFamily="18" charset="0"/>
                <a:sym typeface="+mn-lt"/>
              </a:rPr>
              <a:t>Then , as we can see, the arguments in the formula are still vague. So We </a:t>
            </a:r>
            <a:r>
              <a:rPr lang="en-US" altLang="zh-CN" sz="1000" b="1" kern="0" dirty="0" err="1">
                <a:solidFill>
                  <a:schemeClr val="tx1"/>
                </a:solidFill>
                <a:latin typeface="Times New Roman" panose="02020603050405020304" pitchFamily="18" charset="0"/>
                <a:ea typeface="+mn-ea"/>
                <a:cs typeface="Times New Roman" panose="02020603050405020304" pitchFamily="18" charset="0"/>
                <a:sym typeface="+mn-lt"/>
              </a:rPr>
              <a:t>futher</a:t>
            </a:r>
            <a:r>
              <a:rPr lang="en-US" altLang="zh-CN" sz="1000" b="1" kern="0" dirty="0">
                <a:solidFill>
                  <a:schemeClr val="tx1"/>
                </a:solidFill>
                <a:latin typeface="Times New Roman" panose="02020603050405020304" pitchFamily="18" charset="0"/>
                <a:ea typeface="+mn-ea"/>
                <a:cs typeface="Times New Roman" panose="02020603050405020304" pitchFamily="18" charset="0"/>
                <a:sym typeface="+mn-lt"/>
              </a:rPr>
              <a:t> parse the arguments in the extracted formulas by resolving them to some constants, or link them to some API elements. For arguments can be linked to API elements, first we will select the candidate API elements for the argument, then we filter the candidate by some argument type constraints. After then we user a learning-based approach to rank all candidate and select the top1 as the linking API elements. We use a </a:t>
            </a:r>
            <a:r>
              <a:rPr lang="en-US" altLang="zh-CN" sz="1000" b="1" dirty="0">
                <a:latin typeface="Times New Roman" panose="02020603050405020304" pitchFamily="18" charset="0"/>
                <a:cs typeface="Times New Roman" panose="02020603050405020304" pitchFamily="18" charset="0"/>
                <a:sym typeface="+mn-lt"/>
              </a:rPr>
              <a:t>SVM model for this, which based on some features, such as name similarity, context similarity. At last the </a:t>
            </a:r>
            <a:r>
              <a:rPr lang="en-US" altLang="zh-CN" sz="1000" b="1" dirty="0" err="1">
                <a:latin typeface="Times New Roman" panose="02020603050405020304" pitchFamily="18" charset="0"/>
                <a:cs typeface="Times New Roman" panose="02020603050405020304" pitchFamily="18" charset="0"/>
                <a:sym typeface="+mn-lt"/>
              </a:rPr>
              <a:t>the</a:t>
            </a:r>
            <a:r>
              <a:rPr lang="en-US" altLang="zh-CN" sz="1000" b="1" dirty="0">
                <a:latin typeface="Times New Roman" panose="02020603050405020304" pitchFamily="18" charset="0"/>
                <a:cs typeface="Times New Roman" panose="02020603050405020304" pitchFamily="18" charset="0"/>
                <a:sym typeface="+mn-lt"/>
              </a:rPr>
              <a:t> offset argument is linked to the first parameter of the insert method , the </a:t>
            </a:r>
            <a:r>
              <a:rPr lang="en-US" altLang="zh-CN" sz="1000" b="1" dirty="0" err="1">
                <a:latin typeface="Times New Roman" panose="02020603050405020304" pitchFamily="18" charset="0"/>
                <a:cs typeface="Times New Roman" panose="02020603050405020304" pitchFamily="18" charset="0"/>
                <a:sym typeface="+mn-lt"/>
              </a:rPr>
              <a:t>leghth</a:t>
            </a:r>
            <a:r>
              <a:rPr lang="en-US" altLang="zh-CN" sz="1000" b="1" dirty="0">
                <a:latin typeface="Times New Roman" panose="02020603050405020304" pitchFamily="18" charset="0"/>
                <a:cs typeface="Times New Roman" panose="02020603050405020304" pitchFamily="18" charset="0"/>
                <a:sym typeface="+mn-lt"/>
              </a:rPr>
              <a:t> of this sequence is linked to the length() method of string class.</a:t>
            </a:r>
            <a:endParaRPr lang="zh-CN" altLang="en-US" sz="1000" b="1" dirty="0">
              <a:latin typeface="Times New Roman" panose="02020603050405020304" pitchFamily="18" charset="0"/>
              <a:cs typeface="Times New Roman" panose="02020603050405020304" pitchFamily="18" charset="0"/>
              <a:sym typeface="+mn-lt"/>
            </a:endParaRPr>
          </a:p>
          <a:p>
            <a:pPr algn="ctr"/>
            <a:endParaRPr lang="zh-CN" altLang="en-US" sz="1000" b="1" kern="0" dirty="0">
              <a:solidFill>
                <a:schemeClr val="tx1"/>
              </a:solidFill>
              <a:latin typeface="Times New Roman" panose="02020603050405020304" pitchFamily="18" charset="0"/>
              <a:ea typeface="+mn-ea"/>
              <a:cs typeface="Times New Roman" panose="02020603050405020304" pitchFamily="18" charset="0"/>
              <a:sym typeface="+mn-lt"/>
            </a:endParaRPr>
          </a:p>
        </p:txBody>
      </p:sp>
      <p:sp>
        <p:nvSpPr>
          <p:cNvPr id="4" name="灯片编号占位符 3"/>
          <p:cNvSpPr>
            <a:spLocks noGrp="1"/>
          </p:cNvSpPr>
          <p:nvPr>
            <p:ph type="sldNum" sz="quarter" idx="10"/>
          </p:nvPr>
        </p:nvSpPr>
        <p:spPr/>
        <p:txBody>
          <a:bodyPr/>
          <a:lstStyle/>
          <a:p>
            <a:fld id="{695275FD-9F56-410C-B975-A1D291483A57}" type="slidenum">
              <a:rPr lang="zh-CN" altLang="en-US" smtClean="0"/>
              <a:t>15</a:t>
            </a:fld>
            <a:endParaRPr lang="zh-CN" altLang="en-US"/>
          </a:p>
        </p:txBody>
      </p:sp>
    </p:spTree>
    <p:extLst>
      <p:ext uri="{BB962C8B-B14F-4D97-AF65-F5344CB8AC3E}">
        <p14:creationId xmlns:p14="http://schemas.microsoft.com/office/powerpoint/2010/main" val="1445240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500" dirty="0"/>
              <a:t>不需要说</a:t>
            </a:r>
            <a:endParaRPr lang="en-US" altLang="zh-CN" sz="500"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16</a:t>
            </a:fld>
            <a:endParaRPr lang="zh-CN" altLang="en-US"/>
          </a:p>
        </p:txBody>
      </p:sp>
    </p:spTree>
    <p:extLst>
      <p:ext uri="{BB962C8B-B14F-4D97-AF65-F5344CB8AC3E}">
        <p14:creationId xmlns:p14="http://schemas.microsoft.com/office/powerpoint/2010/main" val="3121743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To evaluate our approach we conduct some experiments., We focus on following four </a:t>
            </a:r>
            <a:r>
              <a:rPr lang="en-US" altLang="zh-CN" sz="1200" b="1" i="0" kern="1200" dirty="0" err="1">
                <a:solidFill>
                  <a:schemeClr val="tx1"/>
                </a:solidFill>
                <a:effectLst/>
                <a:latin typeface="+mn-lt"/>
                <a:ea typeface="+mn-ea"/>
                <a:cs typeface="+mn-cs"/>
              </a:rPr>
              <a:t>Rearch</a:t>
            </a:r>
            <a:r>
              <a:rPr lang="en-US" altLang="zh-CN" sz="1200" b="1" i="0" kern="1200" dirty="0">
                <a:solidFill>
                  <a:schemeClr val="tx1"/>
                </a:solidFill>
                <a:effectLst/>
                <a:latin typeface="+mn-lt"/>
                <a:ea typeface="+mn-ea"/>
                <a:cs typeface="+mn-cs"/>
              </a:rPr>
              <a:t> question. </a:t>
            </a:r>
          </a:p>
          <a:p>
            <a:r>
              <a:rPr lang="en-US" altLang="zh-CN" sz="1200" b="1" i="0" kern="1200" dirty="0">
                <a:solidFill>
                  <a:schemeClr val="tx1"/>
                </a:solidFill>
                <a:effectLst/>
                <a:latin typeface="+mn-lt"/>
                <a:ea typeface="+mn-ea"/>
                <a:cs typeface="+mn-cs"/>
              </a:rPr>
              <a:t>The detail is shown in our paper.</a:t>
            </a:r>
          </a:p>
          <a:p>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RQ1</a:t>
            </a:r>
            <a:r>
              <a:rPr lang="en-US" altLang="zh-CN" sz="1200" b="0" i="0" kern="1200" dirty="0">
                <a:solidFill>
                  <a:schemeClr val="tx1"/>
                </a:solidFill>
                <a:effectLst/>
                <a:latin typeface="+mn-lt"/>
                <a:ea typeface="+mn-ea"/>
                <a:cs typeface="+mn-cs"/>
              </a:rPr>
              <a:t>: What is the intrinsic quality of the key steps of </a:t>
            </a:r>
            <a:r>
              <a:rPr lang="en-US" altLang="zh-CN" sz="1200" b="0" i="0" kern="1200" dirty="0" err="1">
                <a:solidFill>
                  <a:schemeClr val="tx1"/>
                </a:solidFill>
                <a:effectLst/>
                <a:latin typeface="+mn-lt"/>
                <a:ea typeface="+mn-ea"/>
                <a:cs typeface="+mn-cs"/>
              </a:rPr>
              <a:t>LeadFOL</a:t>
            </a:r>
            <a:r>
              <a:rPr lang="en-US" altLang="zh-CN" sz="1200" b="0" i="0" kern="1200" dirty="0">
                <a:solidFill>
                  <a:schemeClr val="tx1"/>
                </a:solidFill>
                <a:effectLst/>
                <a:latin typeface="+mn-lt"/>
                <a:ea typeface="+mn-ea"/>
                <a:cs typeface="+mn-cs"/>
              </a:rPr>
              <a:t>?</a:t>
            </a:r>
            <a:br>
              <a:rPr lang="en-US" altLang="zh-CN" sz="1200" b="0" i="0" kern="1200" dirty="0">
                <a:solidFill>
                  <a:schemeClr val="tx1"/>
                </a:solidFill>
                <a:effectLst/>
                <a:latin typeface="+mn-lt"/>
                <a:ea typeface="+mn-ea"/>
                <a:cs typeface="+mn-cs"/>
              </a:rPr>
            </a:br>
            <a:r>
              <a:rPr lang="en-US" altLang="zh-CN" sz="1200" b="1" i="0" kern="1200" dirty="0">
                <a:solidFill>
                  <a:schemeClr val="tx1"/>
                </a:solidFill>
                <a:effectLst/>
                <a:latin typeface="+mn-lt"/>
                <a:ea typeface="+mn-ea"/>
                <a:cs typeface="+mn-cs"/>
              </a:rPr>
              <a:t>RQ2</a:t>
            </a:r>
            <a:r>
              <a:rPr lang="en-US" altLang="zh-CN" sz="1200" b="0" i="0" kern="1200" dirty="0">
                <a:solidFill>
                  <a:schemeClr val="tx1"/>
                </a:solidFill>
                <a:effectLst/>
                <a:latin typeface="+mn-lt"/>
                <a:ea typeface="+mn-ea"/>
                <a:cs typeface="+mn-cs"/>
              </a:rPr>
              <a:t>: How does </a:t>
            </a:r>
            <a:r>
              <a:rPr lang="en-US" altLang="zh-CN" sz="1200" b="0" i="0" kern="1200" dirty="0" err="1">
                <a:solidFill>
                  <a:schemeClr val="tx1"/>
                </a:solidFill>
                <a:effectLst/>
                <a:latin typeface="+mn-lt"/>
                <a:ea typeface="+mn-ea"/>
                <a:cs typeface="+mn-cs"/>
              </a:rPr>
              <a:t>LeadFOL</a:t>
            </a:r>
            <a:r>
              <a:rPr lang="en-US" altLang="zh-CN" sz="1200" b="0" i="0" kern="1200" dirty="0">
                <a:solidFill>
                  <a:schemeClr val="tx1"/>
                </a:solidFill>
                <a:effectLst/>
                <a:latin typeface="+mn-lt"/>
                <a:ea typeface="+mn-ea"/>
                <a:cs typeface="+mn-cs"/>
              </a:rPr>
              <a:t> compare with state-of-the-art for FOL</a:t>
            </a:r>
            <a:br>
              <a:rPr lang="en-US" altLang="zh-CN"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directives extraction?</a:t>
            </a:r>
            <a:br>
              <a:rPr lang="en-US" altLang="zh-CN" sz="1200" b="0" i="0" kern="1200" dirty="0">
                <a:solidFill>
                  <a:schemeClr val="tx1"/>
                </a:solidFill>
                <a:effectLst/>
                <a:latin typeface="+mn-lt"/>
                <a:ea typeface="+mn-ea"/>
                <a:cs typeface="+mn-cs"/>
              </a:rPr>
            </a:br>
            <a:r>
              <a:rPr lang="en-US" altLang="zh-CN" sz="1200" b="1" i="0" kern="1200" dirty="0">
                <a:solidFill>
                  <a:schemeClr val="tx1"/>
                </a:solidFill>
                <a:effectLst/>
                <a:latin typeface="+mn-lt"/>
                <a:ea typeface="+mn-ea"/>
                <a:cs typeface="+mn-cs"/>
              </a:rPr>
              <a:t>RQ3</a:t>
            </a:r>
            <a:r>
              <a:rPr lang="en-US" altLang="zh-CN" sz="1200" b="0" i="0" kern="1200" dirty="0">
                <a:solidFill>
                  <a:schemeClr val="tx1"/>
                </a:solidFill>
                <a:effectLst/>
                <a:latin typeface="+mn-lt"/>
                <a:ea typeface="+mn-ea"/>
                <a:cs typeface="+mn-cs"/>
              </a:rPr>
              <a:t>: How does </a:t>
            </a:r>
            <a:r>
              <a:rPr lang="en-US" altLang="zh-CN" sz="1200" b="0" i="0" kern="1200" dirty="0" err="1">
                <a:solidFill>
                  <a:schemeClr val="tx1"/>
                </a:solidFill>
                <a:effectLst/>
                <a:latin typeface="+mn-lt"/>
                <a:ea typeface="+mn-ea"/>
                <a:cs typeface="+mn-cs"/>
              </a:rPr>
              <a:t>LeadFOL</a:t>
            </a:r>
            <a:r>
              <a:rPr lang="en-US" altLang="zh-CN" sz="1200" b="0" i="0" kern="1200" dirty="0">
                <a:solidFill>
                  <a:schemeClr val="tx1"/>
                </a:solidFill>
                <a:effectLst/>
                <a:latin typeface="+mn-lt"/>
                <a:ea typeface="+mn-ea"/>
                <a:cs typeface="+mn-cs"/>
              </a:rPr>
              <a:t> generalize to non-JDK APIs?</a:t>
            </a:r>
            <a:br>
              <a:rPr lang="en-US" altLang="zh-CN" sz="1200" b="0" i="0" kern="1200" dirty="0">
                <a:solidFill>
                  <a:schemeClr val="tx1"/>
                </a:solidFill>
                <a:effectLst/>
                <a:latin typeface="+mn-lt"/>
                <a:ea typeface="+mn-ea"/>
                <a:cs typeface="+mn-cs"/>
              </a:rPr>
            </a:br>
            <a:r>
              <a:rPr lang="en-US" altLang="zh-CN" sz="1200" b="1" i="0" kern="1200" dirty="0">
                <a:solidFill>
                  <a:schemeClr val="tx1"/>
                </a:solidFill>
                <a:effectLst/>
                <a:latin typeface="+mn-lt"/>
                <a:ea typeface="+mn-ea"/>
                <a:cs typeface="+mn-cs"/>
              </a:rPr>
              <a:t>RQ4</a:t>
            </a:r>
            <a:r>
              <a:rPr lang="en-US" altLang="zh-CN" sz="1200" b="0" i="0" kern="1200" dirty="0">
                <a:solidFill>
                  <a:schemeClr val="tx1"/>
                </a:solidFill>
                <a:effectLst/>
                <a:latin typeface="+mn-lt"/>
                <a:ea typeface="+mn-ea"/>
                <a:cs typeface="+mn-cs"/>
              </a:rPr>
              <a:t>: How does </a:t>
            </a:r>
            <a:r>
              <a:rPr lang="en-US" altLang="zh-CN" sz="1200" b="0" i="0" kern="1200" dirty="0" err="1">
                <a:solidFill>
                  <a:schemeClr val="tx1"/>
                </a:solidFill>
                <a:effectLst/>
                <a:latin typeface="+mn-lt"/>
                <a:ea typeface="+mn-ea"/>
                <a:cs typeface="+mn-cs"/>
              </a:rPr>
              <a:t>LeadFOL</a:t>
            </a:r>
            <a:r>
              <a:rPr lang="en-US" altLang="zh-CN" sz="1200" b="0" i="0" kern="1200" dirty="0">
                <a:solidFill>
                  <a:schemeClr val="tx1"/>
                </a:solidFill>
                <a:effectLst/>
                <a:latin typeface="+mn-lt"/>
                <a:ea typeface="+mn-ea"/>
                <a:cs typeface="+mn-cs"/>
              </a:rPr>
              <a:t> support code reviews?</a:t>
            </a:r>
            <a:r>
              <a:rPr lang="en-US" altLang="zh-CN" dirty="0"/>
              <a:t> </a:t>
            </a:r>
            <a:br>
              <a:rPr lang="en-US" altLang="zh-CN" dirty="0"/>
            </a:br>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To understand what information developers are looking for when</a:t>
            </a:r>
          </a:p>
          <a:p>
            <a:r>
              <a:rPr lang="en-US" altLang="zh-CN" sz="1200" b="0" i="0" u="none" strike="noStrike" kern="1200" baseline="0" dirty="0">
                <a:solidFill>
                  <a:schemeClr val="tx1"/>
                </a:solidFill>
                <a:latin typeface="+mn-lt"/>
                <a:ea typeface="+mn-ea"/>
                <a:cs typeface="+mn-cs"/>
              </a:rPr>
              <a:t>comparing APIs and how we could design an approach to assist</a:t>
            </a:r>
          </a:p>
          <a:p>
            <a:r>
              <a:rPr lang="en-US" altLang="zh-CN" sz="1200" b="0" i="0" u="none" strike="noStrike" kern="1200" baseline="0" dirty="0">
                <a:solidFill>
                  <a:schemeClr val="tx1"/>
                </a:solidFill>
                <a:latin typeface="+mn-lt"/>
                <a:ea typeface="+mn-ea"/>
                <a:cs typeface="+mn-cs"/>
              </a:rPr>
              <a:t>developers by providing such comparisons automatically, we conducted</a:t>
            </a:r>
          </a:p>
          <a:p>
            <a:r>
              <a:rPr lang="en-US" altLang="zh-CN" sz="1200" b="0" i="0" u="none" strike="noStrike" kern="1200" baseline="0" dirty="0">
                <a:solidFill>
                  <a:schemeClr val="tx1"/>
                </a:solidFill>
                <a:latin typeface="+mn-lt"/>
                <a:ea typeface="+mn-ea"/>
                <a:cs typeface="+mn-cs"/>
              </a:rPr>
              <a:t>an empirical study to investigate whether and where the</a:t>
            </a:r>
          </a:p>
          <a:p>
            <a:r>
              <a:rPr lang="en-US" altLang="zh-CN" sz="1200" b="0" i="0" u="none" strike="noStrike" kern="1200" baseline="0" dirty="0">
                <a:solidFill>
                  <a:schemeClr val="tx1"/>
                </a:solidFill>
                <a:latin typeface="+mn-lt"/>
                <a:ea typeface="+mn-ea"/>
                <a:cs typeface="+mn-cs"/>
              </a:rPr>
              <a:t>API reference documentation contains information useful for answering</a:t>
            </a:r>
          </a:p>
          <a:p>
            <a:r>
              <a:rPr lang="en-US" altLang="zh-CN" sz="1200" b="0" i="0" u="none" strike="noStrike" kern="1200" baseline="0" dirty="0">
                <a:solidFill>
                  <a:schemeClr val="tx1"/>
                </a:solidFill>
                <a:latin typeface="+mn-lt"/>
                <a:ea typeface="+mn-ea"/>
                <a:cs typeface="+mn-cs"/>
              </a:rPr>
              <a:t>API comparison questions asked on SO. We answered the</a:t>
            </a:r>
          </a:p>
          <a:p>
            <a:r>
              <a:rPr lang="en-US" altLang="zh-CN" sz="1200" b="0" i="0" u="none" strike="noStrike" kern="1200" baseline="0" dirty="0">
                <a:solidFill>
                  <a:schemeClr val="tx1"/>
                </a:solidFill>
                <a:latin typeface="+mn-lt"/>
                <a:ea typeface="+mn-ea"/>
                <a:cs typeface="+mn-cs"/>
              </a:rPr>
              <a:t>following research questions:</a:t>
            </a:r>
          </a:p>
          <a:p>
            <a:endParaRPr lang="en-US" altLang="zh-CN" sz="1200" b="0" i="0" u="none" strike="noStrike" kern="1200" baseline="0" dirty="0">
              <a:solidFill>
                <a:schemeClr val="tx1"/>
              </a:solidFill>
              <a:latin typeface="+mn-lt"/>
              <a:ea typeface="+mn-ea"/>
              <a:cs typeface="+mn-cs"/>
            </a:endParaRPr>
          </a:p>
          <a:p>
            <a:r>
              <a:rPr lang="zh-CN" altLang="en-US" sz="1200" b="0" i="0" u="none" strike="noStrike" kern="1200" baseline="0" dirty="0">
                <a:solidFill>
                  <a:schemeClr val="tx1"/>
                </a:solidFill>
                <a:latin typeface="+mn-lt"/>
                <a:ea typeface="+mn-ea"/>
                <a:cs typeface="+mn-cs"/>
              </a:rPr>
              <a:t>为了理解为什么设计。</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17</a:t>
            </a:fld>
            <a:endParaRPr lang="zh-CN" altLang="en-US"/>
          </a:p>
        </p:txBody>
      </p:sp>
    </p:spTree>
    <p:extLst>
      <p:ext uri="{BB962C8B-B14F-4D97-AF65-F5344CB8AC3E}">
        <p14:creationId xmlns:p14="http://schemas.microsoft.com/office/powerpoint/2010/main" val="479371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indent="0">
              <a:spcBef>
                <a:spcPts val="3600"/>
              </a:spcBef>
              <a:buFont typeface="Arial" panose="020B0604020202020204" pitchFamily="34" charset="0"/>
              <a:buNone/>
            </a:pPr>
            <a:r>
              <a:rPr lang="en-US" altLang="zh-CN" sz="1200" dirty="0">
                <a:latin typeface="Kaiti SC" charset="-122"/>
                <a:ea typeface="Kaiti SC" charset="-122"/>
              </a:rPr>
              <a:t>1. </a:t>
            </a:r>
            <a:r>
              <a:rPr lang="en-US" altLang="zh-CN" sz="12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extractive, we extract</a:t>
            </a:r>
            <a:r>
              <a:rPr lang="en-US" altLang="zh-CN" sz="1200" b="1" baseline="0"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 most relevant methods and sentences for API</a:t>
            </a:r>
            <a:endParaRPr lang="en-US" altLang="zh-CN" sz="1200" dirty="0">
              <a:latin typeface="Kaiti SC" charset="-122"/>
              <a:ea typeface="Kaiti SC" charset="-122"/>
            </a:endParaRPr>
          </a:p>
          <a:p>
            <a:pPr marL="0" indent="0">
              <a:spcBef>
                <a:spcPts val="3600"/>
              </a:spcBef>
              <a:buFont typeface="Arial" panose="020B0604020202020204" pitchFamily="34" charset="0"/>
              <a:buNone/>
            </a:pPr>
            <a:r>
              <a:rPr lang="en-US" altLang="zh-CN" sz="1200" dirty="0">
                <a:latin typeface="Kaiti SC" charset="-122"/>
                <a:ea typeface="Kaiti SC" charset="-122"/>
              </a:rPr>
              <a:t>2. on-demand,</a:t>
            </a:r>
            <a:r>
              <a:rPr lang="en-US" altLang="zh-CN" sz="1200" baseline="0" dirty="0">
                <a:latin typeface="Kaiti SC" charset="-122"/>
                <a:ea typeface="Kaiti SC" charset="-122"/>
              </a:rPr>
              <a:t> we accept </a:t>
            </a:r>
            <a:r>
              <a:rPr lang="en-US" altLang="zh-CN" sz="1200" dirty="0">
                <a:latin typeface="Kaiti SC" charset="-122"/>
                <a:ea typeface="Kaiti SC" charset="-122"/>
              </a:rPr>
              <a:t>a user textual query, which describe</a:t>
            </a:r>
            <a:r>
              <a:rPr lang="en-US" altLang="zh-CN" sz="1200" baseline="0" dirty="0">
                <a:latin typeface="Kaiti SC" charset="-122"/>
                <a:ea typeface="Kaiti SC" charset="-122"/>
              </a:rPr>
              <a:t> </a:t>
            </a:r>
            <a:r>
              <a:rPr lang="en-US" altLang="zh-CN" sz="1200" dirty="0">
                <a:latin typeface="Kaiti SC" charset="-122"/>
                <a:ea typeface="Kaiti SC" charset="-122"/>
              </a:rPr>
              <a:t>the programming task at hand. </a:t>
            </a:r>
          </a:p>
          <a:p>
            <a:pPr marL="0" indent="0">
              <a:spcBef>
                <a:spcPts val="3600"/>
              </a:spcBef>
              <a:buFont typeface="Arial" panose="020B0604020202020204" pitchFamily="34" charset="0"/>
              <a:buNone/>
            </a:pPr>
            <a:r>
              <a:rPr lang="en-US" altLang="zh-CN" sz="1200" dirty="0">
                <a:latin typeface="Kaiti SC" charset="-122"/>
                <a:ea typeface="Kaiti SC" charset="-122"/>
              </a:rPr>
              <a:t>3. </a:t>
            </a:r>
            <a:r>
              <a:rPr lang="en-US" altLang="zh-CN" sz="12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query-specific</a:t>
            </a:r>
            <a:r>
              <a:rPr lang="en-US" altLang="zh-CN" sz="1200" b="1" dirty="0">
                <a:solidFill>
                  <a:schemeClr val="tx1"/>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1200" b="1" baseline="0" dirty="0">
                <a:solidFill>
                  <a:schemeClr val="tx1"/>
                </a:solidFill>
                <a:latin typeface="Times New Roman" panose="02020603050405020304" pitchFamily="18" charset="0"/>
                <a:ea typeface="Microsoft YaHei UI" panose="020B0503020204020204" pitchFamily="34" charset="-122"/>
                <a:cs typeface="Times New Roman" panose="02020603050405020304" pitchFamily="18" charset="0"/>
              </a:rPr>
              <a:t> we will generate Different Summaries of the Same Class for Different Queries.</a:t>
            </a:r>
          </a:p>
          <a:p>
            <a:r>
              <a:rPr lang="en-US" altLang="zh-CN" sz="1200" b="0" i="0" u="none" strike="noStrike" kern="1200" baseline="0" dirty="0">
                <a:solidFill>
                  <a:schemeClr val="tx1"/>
                </a:solidFill>
                <a:latin typeface="+mn-lt"/>
                <a:ea typeface="+mn-ea"/>
                <a:cs typeface="+mn-cs"/>
              </a:rPr>
              <a:t>4. Our summary is generated based</a:t>
            </a:r>
          </a:p>
          <a:p>
            <a:endParaRPr lang="en-US" altLang="zh-CN" sz="1200" dirty="0">
              <a:ea typeface="Kaiti SC" charset="-122"/>
            </a:endParaRPr>
          </a:p>
          <a:p>
            <a:pPr marL="0" indent="0">
              <a:spcBef>
                <a:spcPts val="3600"/>
              </a:spcBef>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18</a:t>
            </a:fld>
            <a:endParaRPr lang="zh-CN" altLang="en-US"/>
          </a:p>
        </p:txBody>
      </p:sp>
    </p:spTree>
    <p:extLst>
      <p:ext uri="{BB962C8B-B14F-4D97-AF65-F5344CB8AC3E}">
        <p14:creationId xmlns:p14="http://schemas.microsoft.com/office/powerpoint/2010/main" val="4294278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thaT</a:t>
            </a:r>
            <a:r>
              <a:rPr lang="en-US" altLang="zh-CN" dirty="0"/>
              <a:t> IS ALL ,THANK YOU.</a:t>
            </a:r>
            <a:endParaRPr lang="zh-CN" altLang="en-US" dirty="0"/>
          </a:p>
        </p:txBody>
      </p:sp>
      <p:sp>
        <p:nvSpPr>
          <p:cNvPr id="4" name="灯片编号占位符 3"/>
          <p:cNvSpPr>
            <a:spLocks noGrp="1"/>
          </p:cNvSpPr>
          <p:nvPr>
            <p:ph type="sldNum" sz="quarter" idx="5"/>
          </p:nvPr>
        </p:nvSpPr>
        <p:spPr/>
        <p:txBody>
          <a:bodyPr/>
          <a:lstStyle/>
          <a:p>
            <a:fld id="{695275FD-9F56-410C-B975-A1D291483A57}" type="slidenum">
              <a:rPr lang="zh-CN" altLang="en-US" smtClean="0"/>
              <a:t>19</a:t>
            </a:fld>
            <a:endParaRPr lang="zh-CN" altLang="en-US"/>
          </a:p>
        </p:txBody>
      </p:sp>
    </p:spTree>
    <p:extLst>
      <p:ext uri="{BB962C8B-B14F-4D97-AF65-F5344CB8AC3E}">
        <p14:creationId xmlns:p14="http://schemas.microsoft.com/office/powerpoint/2010/main" val="3194935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500" dirty="0"/>
              <a:t>First,</a:t>
            </a:r>
            <a:r>
              <a:rPr lang="zh-CN" altLang="en-US" sz="500" dirty="0"/>
              <a:t> </a:t>
            </a:r>
            <a:r>
              <a:rPr lang="en-US" altLang="zh-CN" sz="500" dirty="0"/>
              <a:t>we</a:t>
            </a:r>
            <a:r>
              <a:rPr lang="zh-CN" altLang="en-US" sz="500" dirty="0"/>
              <a:t> </a:t>
            </a:r>
            <a:r>
              <a:rPr lang="en-US" altLang="zh-CN" sz="500" dirty="0"/>
              <a:t>present the motivation of our work.</a:t>
            </a:r>
          </a:p>
        </p:txBody>
      </p:sp>
      <p:sp>
        <p:nvSpPr>
          <p:cNvPr id="4" name="灯片编号占位符 3"/>
          <p:cNvSpPr>
            <a:spLocks noGrp="1"/>
          </p:cNvSpPr>
          <p:nvPr>
            <p:ph type="sldNum" sz="quarter" idx="10"/>
          </p:nvPr>
        </p:nvSpPr>
        <p:spPr/>
        <p:txBody>
          <a:bodyPr/>
          <a:lstStyle/>
          <a:p>
            <a:fld id="{695275FD-9F56-410C-B975-A1D291483A57}" type="slidenum">
              <a:rPr lang="zh-CN" altLang="en-US" smtClean="0"/>
              <a:t>2</a:t>
            </a:fld>
            <a:endParaRPr lang="zh-CN" altLang="en-US"/>
          </a:p>
        </p:txBody>
      </p:sp>
    </p:spTree>
    <p:extLst>
      <p:ext uri="{BB962C8B-B14F-4D97-AF65-F5344CB8AC3E}">
        <p14:creationId xmlns:p14="http://schemas.microsoft.com/office/powerpoint/2010/main" val="2334458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slide shows a GitHub pull request about fixing a bug. In fact, this bug is very simple. The </a:t>
            </a:r>
            <a:r>
              <a:rPr lang="en-US" altLang="zh-CN" dirty="0" err="1"/>
              <a:t>bugy</a:t>
            </a:r>
            <a:r>
              <a:rPr lang="en-US" altLang="zh-CN" dirty="0"/>
              <a:t> code directly calls the </a:t>
            </a:r>
            <a:r>
              <a:rPr lang="en-US" altLang="zh-CN" dirty="0" err="1"/>
              <a:t>ChatAt</a:t>
            </a:r>
            <a:r>
              <a:rPr lang="en-US" altLang="zh-CN" dirty="0"/>
              <a:t> method of String class with index parameter as 0. When the length of the string is zero, the old code will throw an exception. This bug could be fixed by adding a guard condition to check the length of the string, which is the code in green. Actually, such API directive knowledge exist in the API documentation. However, </a:t>
            </a:r>
            <a:r>
              <a:rPr lang="en-US" altLang="zh-CN" sz="1200" b="1" dirty="0">
                <a:latin typeface="Times New Roman" panose="02020603050405020304" pitchFamily="18" charset="0"/>
                <a:cs typeface="Times New Roman" panose="02020603050405020304" pitchFamily="18" charset="0"/>
              </a:rPr>
              <a:t>Developers often overlook them, which may lead to defects or improper implementations</a:t>
            </a:r>
          </a:p>
          <a:p>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3</a:t>
            </a:fld>
            <a:endParaRPr lang="zh-CN" altLang="en-US"/>
          </a:p>
        </p:txBody>
      </p:sp>
    </p:spTree>
    <p:extLst>
      <p:ext uri="{BB962C8B-B14F-4D97-AF65-F5344CB8AC3E}">
        <p14:creationId xmlns:p14="http://schemas.microsoft.com/office/powerpoint/2010/main" val="4009114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r>
              <a:rPr lang="en-US" altLang="zh-CN" sz="1200" b="1" dirty="0">
                <a:latin typeface="Times New Roman" panose="02020603050405020304" pitchFamily="18" charset="0"/>
                <a:cs typeface="Times New Roman" panose="02020603050405020304" pitchFamily="18" charset="0"/>
              </a:rPr>
              <a:t>Although well-maintained API documentation exists, it is often not easy for developers to effectively access relevant knowledge on how to use an API, often do not have the patience to read the API documentation, they would rather directly ask questions on SO. The knowledge of API directives is buried in the documentation. Because API documentation is often overloaded with information. Related knowledge is scattered in different places with Unstructured and Ambiguous Expressions.</a:t>
            </a:r>
          </a:p>
        </p:txBody>
      </p:sp>
      <p:sp>
        <p:nvSpPr>
          <p:cNvPr id="4" name="灯片编号占位符 3"/>
          <p:cNvSpPr>
            <a:spLocks noGrp="1"/>
          </p:cNvSpPr>
          <p:nvPr>
            <p:ph type="sldNum" sz="quarter" idx="10"/>
          </p:nvPr>
        </p:nvSpPr>
        <p:spPr/>
        <p:txBody>
          <a:bodyPr/>
          <a:lstStyle/>
          <a:p>
            <a:fld id="{695275FD-9F56-410C-B975-A1D291483A57}" type="slidenum">
              <a:rPr lang="zh-CN" altLang="en-US" smtClean="0"/>
              <a:t>4</a:t>
            </a:fld>
            <a:endParaRPr lang="zh-CN" altLang="en-US"/>
          </a:p>
        </p:txBody>
      </p:sp>
    </p:spTree>
    <p:extLst>
      <p:ext uri="{BB962C8B-B14F-4D97-AF65-F5344CB8AC3E}">
        <p14:creationId xmlns:p14="http://schemas.microsoft.com/office/powerpoint/2010/main" val="11012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In order to improve the accessibility of the API directives, Our idea is to extract </a:t>
            </a:r>
            <a:r>
              <a:rPr lang="en-US" altLang="zh-CN" sz="1200" b="1" dirty="0">
                <a:latin typeface="Times New Roman" panose="02020603050405020304" pitchFamily="18" charset="0"/>
                <a:cs typeface="Times New Roman" panose="02020603050405020304" pitchFamily="18" charset="0"/>
              </a:rPr>
              <a:t>First-Order Logic Representations of API Directives from API documentation. The slide shows an example for the FOL we will extract for the API directive. The extracted FOL directives are more structured, no ambiguity, and easy to understand. They could be recommended to developers in an on-demand way or a push way for the APIs used in code. FOL is machine-processable form and could be used to support automated tasks such as, the detection of API misuses and documentation defects</a:t>
            </a:r>
            <a:endParaRPr lang="zh-CN" altLang="en-US" sz="1200" b="1"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5</a:t>
            </a:fld>
            <a:endParaRPr lang="zh-CN" altLang="en-US"/>
          </a:p>
        </p:txBody>
      </p:sp>
    </p:spTree>
    <p:extLst>
      <p:ext uri="{BB962C8B-B14F-4D97-AF65-F5344CB8AC3E}">
        <p14:creationId xmlns:p14="http://schemas.microsoft.com/office/powerpoint/2010/main" val="591498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However, there are some </a:t>
            </a:r>
            <a:r>
              <a:rPr lang="en-US" altLang="zh-CN" dirty="0" err="1"/>
              <a:t>chanllenges</a:t>
            </a:r>
            <a:r>
              <a:rPr lang="en-US" altLang="zh-CN" dirty="0"/>
              <a:t> in extracting such structured representation of API directives. First, is the complex logical structures. Directive sentence may include multiple </a:t>
            </a:r>
            <a:r>
              <a:rPr lang="en-US" altLang="zh-CN" dirty="0" err="1"/>
              <a:t>clasue</a:t>
            </a:r>
            <a:r>
              <a:rPr lang="en-US" altLang="zh-CN" dirty="0"/>
              <a:t> with ``if, else, otherwise’’. Second is the </a:t>
            </a:r>
            <a:r>
              <a:rPr lang="en-US" altLang="zh-CN" dirty="0" err="1"/>
              <a:t>varous</a:t>
            </a:r>
            <a:r>
              <a:rPr lang="en-US" altLang="zh-CN" dirty="0"/>
              <a:t> predicates expression, the same API directive could be described in different ways. The third is various argument references. </a:t>
            </a:r>
            <a:r>
              <a:rPr lang="en-US" altLang="zh-CN" b="1" dirty="0">
                <a:solidFill>
                  <a:schemeClr val="accent2"/>
                </a:solidFill>
                <a:latin typeface="Times New Roman" panose="02020603050405020304" pitchFamily="18" charset="0"/>
                <a:cs typeface="Times New Roman" panose="02020603050405020304" pitchFamily="18" charset="0"/>
              </a:rPr>
              <a:t>For example, a parameter named “obj” may be mentioned as “the second parameter” or “the object”.</a:t>
            </a:r>
            <a:endParaRPr lang="en-US" altLang="zh-CN" baseline="0"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6</a:t>
            </a:fld>
            <a:endParaRPr lang="zh-CN" altLang="en-US"/>
          </a:p>
        </p:txBody>
      </p:sp>
    </p:spTree>
    <p:extLst>
      <p:ext uri="{BB962C8B-B14F-4D97-AF65-F5344CB8AC3E}">
        <p14:creationId xmlns:p14="http://schemas.microsoft.com/office/powerpoint/2010/main" val="28420953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500" dirty="0"/>
              <a:t>不需要说</a:t>
            </a:r>
            <a:endParaRPr lang="en-US" altLang="zh-CN" sz="500"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7</a:t>
            </a:fld>
            <a:endParaRPr lang="zh-CN" altLang="en-US"/>
          </a:p>
        </p:txBody>
      </p:sp>
    </p:spTree>
    <p:extLst>
      <p:ext uri="{BB962C8B-B14F-4D97-AF65-F5344CB8AC3E}">
        <p14:creationId xmlns:p14="http://schemas.microsoft.com/office/powerpoint/2010/main" val="131613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nSpc>
                <a:spcPct val="130000"/>
              </a:lnSpc>
            </a:pPr>
            <a:r>
              <a:rPr lang="en-US" altLang="zh-CN" sz="500" dirty="0"/>
              <a:t>To solve these challenges, we propose an approach to extract </a:t>
            </a:r>
            <a:r>
              <a:rPr lang="en-US" altLang="zh-CN" sz="800" b="1" kern="0" dirty="0">
                <a:solidFill>
                  <a:schemeClr val="tx1"/>
                </a:solidFill>
                <a:latin typeface="Times New Roman" panose="02020603050405020304" pitchFamily="18" charset="0"/>
                <a:ea typeface="+mn-ea"/>
                <a:cs typeface="Times New Roman" panose="02020603050405020304" pitchFamily="18" charset="0"/>
                <a:sym typeface="+mn-lt"/>
              </a:rPr>
              <a:t>FOL directives from API documentation. The approach is named </a:t>
            </a:r>
            <a:r>
              <a:rPr lang="en-US" altLang="zh-CN" sz="800" b="1" kern="0" dirty="0" err="1">
                <a:solidFill>
                  <a:schemeClr val="tx1"/>
                </a:solidFill>
                <a:latin typeface="Times New Roman" panose="02020603050405020304" pitchFamily="18" charset="0"/>
                <a:ea typeface="+mn-ea"/>
                <a:cs typeface="Times New Roman" panose="02020603050405020304" pitchFamily="18" charset="0"/>
                <a:sym typeface="+mn-lt"/>
              </a:rPr>
              <a:t>LeadFol</a:t>
            </a:r>
            <a:r>
              <a:rPr lang="en-US" altLang="zh-CN" sz="800" b="1" kern="0" dirty="0">
                <a:solidFill>
                  <a:schemeClr val="tx1"/>
                </a:solidFill>
                <a:latin typeface="Times New Roman" panose="02020603050405020304" pitchFamily="18" charset="0"/>
                <a:ea typeface="+mn-ea"/>
                <a:cs typeface="Times New Roman" panose="02020603050405020304" pitchFamily="18" charset="0"/>
                <a:sym typeface="+mn-lt"/>
              </a:rPr>
              <a:t>. Which is short for </a:t>
            </a:r>
            <a:r>
              <a:rPr lang="en-US" altLang="zh-CN" sz="800" b="1" dirty="0">
                <a:latin typeface="Times New Roman" panose="02020603050405020304" pitchFamily="18" charset="0"/>
                <a:ea typeface="Microsoft YaHei UI" panose="020B0503020204020204" pitchFamily="34" charset="-122"/>
                <a:cs typeface="Times New Roman" panose="02020603050405020304" pitchFamily="18" charset="0"/>
              </a:rPr>
              <a:t>Learning based Extraction of API Directives in FOL.</a:t>
            </a:r>
          </a:p>
          <a:p>
            <a:pPr>
              <a:lnSpc>
                <a:spcPct val="130000"/>
              </a:lnSpc>
            </a:pPr>
            <a:r>
              <a:rPr lang="en-US" altLang="zh-CN" sz="800" b="1" dirty="0">
                <a:latin typeface="Times New Roman" panose="02020603050405020304" pitchFamily="18" charset="0"/>
                <a:ea typeface="Microsoft YaHei UI" panose="020B0503020204020204" pitchFamily="34" charset="-122"/>
                <a:cs typeface="Times New Roman" panose="02020603050405020304" pitchFamily="18" charset="0"/>
              </a:rPr>
              <a:t>The </a:t>
            </a:r>
            <a:r>
              <a:rPr lang="en-US" altLang="zh-CN" sz="800" b="1" kern="0" dirty="0">
                <a:solidFill>
                  <a:schemeClr val="tx1"/>
                </a:solidFill>
                <a:latin typeface="Times New Roman" panose="02020603050405020304" pitchFamily="18" charset="0"/>
                <a:ea typeface="+mn-ea"/>
                <a:cs typeface="Times New Roman" panose="02020603050405020304" pitchFamily="18" charset="0"/>
                <a:sym typeface="+mn-lt"/>
              </a:rPr>
              <a:t>Input is API library and its documentation</a:t>
            </a:r>
          </a:p>
          <a:p>
            <a:pPr>
              <a:lnSpc>
                <a:spcPct val="130000"/>
              </a:lnSpc>
            </a:pPr>
            <a:r>
              <a:rPr lang="en-US" altLang="zh-CN" sz="800" b="1" kern="0" dirty="0">
                <a:solidFill>
                  <a:schemeClr val="tx1"/>
                </a:solidFill>
                <a:latin typeface="Times New Roman" panose="02020603050405020304" pitchFamily="18" charset="0"/>
                <a:ea typeface="+mn-ea"/>
                <a:cs typeface="Times New Roman" panose="02020603050405020304" pitchFamily="18" charset="0"/>
                <a:sym typeface="+mn-lt"/>
              </a:rPr>
              <a:t>Output is FOL directives for API classes/interfaces and methods </a:t>
            </a:r>
          </a:p>
          <a:p>
            <a:pPr>
              <a:lnSpc>
                <a:spcPct val="130000"/>
              </a:lnSpc>
            </a:pPr>
            <a:r>
              <a:rPr lang="en-US" altLang="zh-CN" sz="500" b="1" kern="0" dirty="0">
                <a:solidFill>
                  <a:schemeClr val="tx1"/>
                </a:solidFill>
                <a:latin typeface="Times New Roman" panose="02020603050405020304" pitchFamily="18" charset="0"/>
                <a:ea typeface="+mn-ea"/>
                <a:cs typeface="Times New Roman" panose="02020603050405020304" pitchFamily="18" charset="0"/>
                <a:sym typeface="+mn-lt"/>
              </a:rPr>
              <a:t>The method include five steps, directive sentence identification. Atomic Formula extraction, logical relation </a:t>
            </a:r>
            <a:r>
              <a:rPr lang="en-US" altLang="zh-CN" sz="500" b="1" kern="0" dirty="0" err="1">
                <a:solidFill>
                  <a:schemeClr val="tx1"/>
                </a:solidFill>
                <a:latin typeface="Times New Roman" panose="02020603050405020304" pitchFamily="18" charset="0"/>
                <a:ea typeface="+mn-ea"/>
                <a:cs typeface="Times New Roman" panose="02020603050405020304" pitchFamily="18" charset="0"/>
                <a:sym typeface="+mn-lt"/>
              </a:rPr>
              <a:t>recoginition</a:t>
            </a:r>
            <a:r>
              <a:rPr lang="en-US" altLang="zh-CN" sz="500" b="1" kern="0" dirty="0">
                <a:solidFill>
                  <a:schemeClr val="tx1"/>
                </a:solidFill>
                <a:latin typeface="Times New Roman" panose="02020603050405020304" pitchFamily="18" charset="0"/>
                <a:ea typeface="+mn-ea"/>
                <a:cs typeface="Times New Roman" panose="02020603050405020304" pitchFamily="18" charset="0"/>
                <a:sym typeface="+mn-lt"/>
              </a:rPr>
              <a:t>, argument parsing, formula.</a:t>
            </a:r>
          </a:p>
          <a:p>
            <a:pPr>
              <a:lnSpc>
                <a:spcPct val="130000"/>
              </a:lnSpc>
            </a:pPr>
            <a:endParaRPr lang="en-US" altLang="zh-CN" sz="500" b="1" kern="0" dirty="0">
              <a:solidFill>
                <a:schemeClr val="tx1"/>
              </a:solidFill>
              <a:latin typeface="Times New Roman" panose="02020603050405020304" pitchFamily="18" charset="0"/>
              <a:ea typeface="+mn-ea"/>
              <a:cs typeface="Times New Roman" panose="02020603050405020304" pitchFamily="18" charset="0"/>
              <a:sym typeface="+mn-lt"/>
            </a:endParaRPr>
          </a:p>
          <a:p>
            <a:pPr>
              <a:lnSpc>
                <a:spcPct val="130000"/>
              </a:lnSpc>
            </a:pPr>
            <a:r>
              <a:rPr lang="en-US" altLang="zh-CN" sz="500" b="1" kern="0" dirty="0">
                <a:solidFill>
                  <a:schemeClr val="tx1"/>
                </a:solidFill>
                <a:latin typeface="Times New Roman" panose="02020603050405020304" pitchFamily="18" charset="0"/>
                <a:ea typeface="+mn-ea"/>
                <a:cs typeface="Times New Roman" panose="02020603050405020304" pitchFamily="18" charset="0"/>
                <a:sym typeface="+mn-lt"/>
              </a:rPr>
              <a:t>Next we introduce each step in detail with some examples.</a:t>
            </a:r>
          </a:p>
          <a:p>
            <a:pPr>
              <a:lnSpc>
                <a:spcPct val="130000"/>
              </a:lnSpc>
            </a:pPr>
            <a:endParaRPr lang="zh-CN" altLang="en-US" sz="800" b="1" kern="0" dirty="0">
              <a:solidFill>
                <a:schemeClr val="tx1"/>
              </a:solidFill>
              <a:latin typeface="Times New Roman" panose="02020603050405020304" pitchFamily="18" charset="0"/>
              <a:ea typeface="+mn-ea"/>
              <a:cs typeface="Times New Roman" panose="02020603050405020304" pitchFamily="18" charset="0"/>
              <a:sym typeface="+mn-lt"/>
            </a:endParaRPr>
          </a:p>
        </p:txBody>
      </p:sp>
      <p:sp>
        <p:nvSpPr>
          <p:cNvPr id="4" name="灯片编号占位符 3"/>
          <p:cNvSpPr>
            <a:spLocks noGrp="1"/>
          </p:cNvSpPr>
          <p:nvPr>
            <p:ph type="sldNum" sz="quarter" idx="10"/>
          </p:nvPr>
        </p:nvSpPr>
        <p:spPr/>
        <p:txBody>
          <a:bodyPr/>
          <a:lstStyle/>
          <a:p>
            <a:fld id="{695275FD-9F56-410C-B975-A1D291483A57}" type="slidenum">
              <a:rPr lang="zh-CN" altLang="en-US" smtClean="0"/>
              <a:t>8</a:t>
            </a:fld>
            <a:endParaRPr lang="zh-CN" altLang="en-US"/>
          </a:p>
        </p:txBody>
      </p:sp>
    </p:spTree>
    <p:extLst>
      <p:ext uri="{BB962C8B-B14F-4D97-AF65-F5344CB8AC3E}">
        <p14:creationId xmlns:p14="http://schemas.microsoft.com/office/powerpoint/2010/main" val="2078562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a:t>
            </a:r>
            <a:r>
              <a:rPr lang="en-US" altLang="zh-CN" dirty="0" err="1"/>
              <a:t>stpe</a:t>
            </a:r>
            <a:r>
              <a:rPr lang="en-US" altLang="zh-CN" dirty="0"/>
              <a:t> is directive sentence identification. We first extract some API description sentences from API documentation. For each sentence, we use a directive sentence </a:t>
            </a:r>
            <a:r>
              <a:rPr lang="en-US" altLang="zh-CN" dirty="0" err="1"/>
              <a:t>classfier</a:t>
            </a:r>
            <a:r>
              <a:rPr lang="en-US" altLang="zh-CN" dirty="0"/>
              <a:t> based on </a:t>
            </a:r>
            <a:r>
              <a:rPr lang="en-US" altLang="zh-CN" dirty="0" err="1"/>
              <a:t>FastText</a:t>
            </a:r>
            <a:r>
              <a:rPr lang="en-US" altLang="zh-CN" dirty="0"/>
              <a:t> to predict whether it is a directive sentence. The sentence in green is the directive sentence identified. It describes the range limitation of the offset argument.</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9</a:t>
            </a:fld>
            <a:endParaRPr lang="zh-CN" altLang="en-US"/>
          </a:p>
        </p:txBody>
      </p:sp>
    </p:spTree>
    <p:extLst>
      <p:ext uri="{BB962C8B-B14F-4D97-AF65-F5344CB8AC3E}">
        <p14:creationId xmlns:p14="http://schemas.microsoft.com/office/powerpoint/2010/main" val="770706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922299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2325496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准会议模板">
    <p:spTree>
      <p:nvGrpSpPr>
        <p:cNvPr id="1" name=""/>
        <p:cNvGrpSpPr/>
        <p:nvPr/>
      </p:nvGrpSpPr>
      <p:grpSpPr>
        <a:xfrm>
          <a:off x="0" y="0"/>
          <a:ext cx="0" cy="0"/>
          <a:chOff x="0" y="0"/>
          <a:chExt cx="0" cy="0"/>
        </a:xfrm>
      </p:grpSpPr>
      <p:grpSp>
        <p:nvGrpSpPr>
          <p:cNvPr id="42" name="组合 41"/>
          <p:cNvGrpSpPr/>
          <p:nvPr userDrawn="1"/>
        </p:nvGrpSpPr>
        <p:grpSpPr>
          <a:xfrm>
            <a:off x="0" y="12193"/>
            <a:ext cx="12192000" cy="1079999"/>
            <a:chOff x="130627" y="104502"/>
            <a:chExt cx="11930746" cy="775062"/>
          </a:xfrm>
        </p:grpSpPr>
        <p:grpSp>
          <p:nvGrpSpPr>
            <p:cNvPr id="43" name="组合 42"/>
            <p:cNvGrpSpPr/>
            <p:nvPr/>
          </p:nvGrpSpPr>
          <p:grpSpPr>
            <a:xfrm>
              <a:off x="130627" y="104502"/>
              <a:ext cx="11930746" cy="775062"/>
              <a:chOff x="130627" y="104502"/>
              <a:chExt cx="11930746" cy="775062"/>
            </a:xfrm>
          </p:grpSpPr>
          <p:sp>
            <p:nvSpPr>
              <p:cNvPr id="45" name="同侧圆角矩形 44"/>
              <p:cNvSpPr/>
              <p:nvPr/>
            </p:nvSpPr>
            <p:spPr>
              <a:xfrm>
                <a:off x="130627" y="104502"/>
                <a:ext cx="11930745" cy="113211"/>
              </a:xfrm>
              <a:prstGeom prst="round2Same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1"/>
              </a:p>
            </p:txBody>
          </p:sp>
          <p:grpSp>
            <p:nvGrpSpPr>
              <p:cNvPr id="46" name="组合 45"/>
              <p:cNvGrpSpPr/>
              <p:nvPr/>
            </p:nvGrpSpPr>
            <p:grpSpPr>
              <a:xfrm>
                <a:off x="130627" y="243838"/>
                <a:ext cx="11930746" cy="635726"/>
                <a:chOff x="130627" y="269965"/>
                <a:chExt cx="11930746" cy="635726"/>
              </a:xfrm>
            </p:grpSpPr>
            <p:sp>
              <p:nvSpPr>
                <p:cNvPr id="47" name="矩形 46"/>
                <p:cNvSpPr/>
                <p:nvPr/>
              </p:nvSpPr>
              <p:spPr>
                <a:xfrm>
                  <a:off x="130627" y="269965"/>
                  <a:ext cx="11930745" cy="6357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1"/>
                </a:p>
              </p:txBody>
            </p:sp>
            <p:grpSp>
              <p:nvGrpSpPr>
                <p:cNvPr id="48" name="组合 47"/>
                <p:cNvGrpSpPr/>
                <p:nvPr/>
              </p:nvGrpSpPr>
              <p:grpSpPr>
                <a:xfrm>
                  <a:off x="130630" y="287383"/>
                  <a:ext cx="11930743" cy="618307"/>
                  <a:chOff x="130630" y="287383"/>
                  <a:chExt cx="11930743" cy="748936"/>
                </a:xfrm>
              </p:grpSpPr>
              <p:sp>
                <p:nvSpPr>
                  <p:cNvPr id="49" name="矩形 48"/>
                  <p:cNvSpPr/>
                  <p:nvPr userDrawn="1"/>
                </p:nvSpPr>
                <p:spPr>
                  <a:xfrm>
                    <a:off x="130630" y="287383"/>
                    <a:ext cx="11930743" cy="6008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00" b="1" dirty="0"/>
                  </a:p>
                </p:txBody>
              </p:sp>
              <p:sp>
                <p:nvSpPr>
                  <p:cNvPr id="50" name="直角三角形 49"/>
                  <p:cNvSpPr/>
                  <p:nvPr/>
                </p:nvSpPr>
                <p:spPr>
                  <a:xfrm flipH="1" flipV="1">
                    <a:off x="8865324" y="888274"/>
                    <a:ext cx="1140823" cy="14804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51" name="矩形 50"/>
                  <p:cNvSpPr/>
                  <p:nvPr/>
                </p:nvSpPr>
                <p:spPr>
                  <a:xfrm>
                    <a:off x="10006148" y="888275"/>
                    <a:ext cx="2055224" cy="148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grpSp>
        </p:grpSp>
        <p:pic>
          <p:nvPicPr>
            <p:cNvPr id="44" name="图片 43"/>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1227944" y="265969"/>
              <a:ext cx="810257" cy="594215"/>
            </a:xfrm>
            <a:prstGeom prst="rect">
              <a:avLst/>
            </a:prstGeom>
          </p:spPr>
        </p:pic>
      </p:grpSp>
      <p:grpSp>
        <p:nvGrpSpPr>
          <p:cNvPr id="52" name="组合 51"/>
          <p:cNvGrpSpPr/>
          <p:nvPr userDrawn="1"/>
        </p:nvGrpSpPr>
        <p:grpSpPr>
          <a:xfrm>
            <a:off x="11" y="6096007"/>
            <a:ext cx="12191999" cy="749807"/>
            <a:chOff x="130627" y="6183089"/>
            <a:chExt cx="11930745" cy="557347"/>
          </a:xfrm>
        </p:grpSpPr>
        <p:sp>
          <p:nvSpPr>
            <p:cNvPr id="53" name="矩形 52"/>
            <p:cNvSpPr/>
            <p:nvPr/>
          </p:nvSpPr>
          <p:spPr>
            <a:xfrm>
              <a:off x="130627" y="6601099"/>
              <a:ext cx="11930745" cy="13933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1"/>
            </a:p>
          </p:txBody>
        </p:sp>
        <p:sp>
          <p:nvSpPr>
            <p:cNvPr id="54" name="矩形 53"/>
            <p:cNvSpPr/>
            <p:nvPr/>
          </p:nvSpPr>
          <p:spPr>
            <a:xfrm flipV="1">
              <a:off x="130627" y="6522421"/>
              <a:ext cx="1193074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55" name="同侧圆角矩形 54"/>
            <p:cNvSpPr/>
            <p:nvPr/>
          </p:nvSpPr>
          <p:spPr>
            <a:xfrm>
              <a:off x="130627" y="6183089"/>
              <a:ext cx="1567544" cy="338879"/>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直角三角形 55"/>
            <p:cNvSpPr/>
            <p:nvPr/>
          </p:nvSpPr>
          <p:spPr>
            <a:xfrm>
              <a:off x="1435055" y="6183089"/>
              <a:ext cx="1702120" cy="33933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sp>
        <p:nvSpPr>
          <p:cNvPr id="2" name="矩形 1">
            <a:extLst>
              <a:ext uri="{FF2B5EF4-FFF2-40B4-BE49-F238E27FC236}">
                <a16:creationId xmlns:a16="http://schemas.microsoft.com/office/drawing/2014/main" id="{BB9627DB-5907-A942-B8D1-C3B14D8312C5}"/>
              </a:ext>
            </a:extLst>
          </p:cNvPr>
          <p:cNvSpPr/>
          <p:nvPr userDrawn="1"/>
        </p:nvSpPr>
        <p:spPr>
          <a:xfrm>
            <a:off x="127186" y="6204745"/>
            <a:ext cx="1514197" cy="369332"/>
          </a:xfrm>
          <a:prstGeom prst="rect">
            <a:avLst/>
          </a:prstGeom>
        </p:spPr>
        <p:txBody>
          <a:bodyPr wrap="none">
            <a:spAutoFit/>
          </a:bodyPr>
          <a:lstStyle/>
          <a:p>
            <a:pPr algn="ctr"/>
            <a:r>
              <a:rPr lang="en-US" altLang="zh-CN" sz="18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CodeWisdom</a:t>
            </a:r>
            <a:endParaRPr lang="zh-CN" altLang="en-US" sz="18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9" name="图片 18">
            <a:extLst>
              <a:ext uri="{FF2B5EF4-FFF2-40B4-BE49-F238E27FC236}">
                <a16:creationId xmlns:a16="http://schemas.microsoft.com/office/drawing/2014/main" id="{C29E1EF2-6C53-1D4C-ACDE-372EE51DBC57}"/>
              </a:ext>
            </a:extLst>
          </p:cNvPr>
          <p:cNvPicPr>
            <a:picLocks noChangeAspect="1"/>
          </p:cNvPicPr>
          <p:nvPr userDrawn="1"/>
        </p:nvPicPr>
        <p:blipFill>
          <a:blip r:embed="rId3"/>
          <a:stretch>
            <a:fillRect/>
          </a:stretch>
        </p:blipFill>
        <p:spPr>
          <a:xfrm>
            <a:off x="11340321" y="5841361"/>
            <a:ext cx="774000" cy="666813"/>
          </a:xfrm>
          <a:prstGeom prst="rect">
            <a:avLst/>
          </a:prstGeom>
        </p:spPr>
      </p:pic>
    </p:spTree>
    <p:extLst>
      <p:ext uri="{BB962C8B-B14F-4D97-AF65-F5344CB8AC3E}">
        <p14:creationId xmlns:p14="http://schemas.microsoft.com/office/powerpoint/2010/main" val="2245878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zh-CN" altLang="en-US"/>
          </a:p>
        </p:txBody>
      </p:sp>
      <p:grpSp>
        <p:nvGrpSpPr>
          <p:cNvPr id="25" name="组合 24">
            <a:extLst>
              <a:ext uri="{FF2B5EF4-FFF2-40B4-BE49-F238E27FC236}">
                <a16:creationId xmlns:a16="http://schemas.microsoft.com/office/drawing/2014/main" id="{F438219C-8815-4B83-856A-8C3EDA011E59}"/>
              </a:ext>
            </a:extLst>
          </p:cNvPr>
          <p:cNvGrpSpPr/>
          <p:nvPr userDrawn="1"/>
        </p:nvGrpSpPr>
        <p:grpSpPr>
          <a:xfrm>
            <a:off x="0" y="12193"/>
            <a:ext cx="12192000" cy="727441"/>
            <a:chOff x="130627" y="104502"/>
            <a:chExt cx="11930746" cy="775063"/>
          </a:xfrm>
        </p:grpSpPr>
        <p:grpSp>
          <p:nvGrpSpPr>
            <p:cNvPr id="26" name="组合 25">
              <a:extLst>
                <a:ext uri="{FF2B5EF4-FFF2-40B4-BE49-F238E27FC236}">
                  <a16:creationId xmlns:a16="http://schemas.microsoft.com/office/drawing/2014/main" id="{D54F35E9-09AF-4637-80D0-D86929FF7842}"/>
                </a:ext>
              </a:extLst>
            </p:cNvPr>
            <p:cNvGrpSpPr/>
            <p:nvPr/>
          </p:nvGrpSpPr>
          <p:grpSpPr>
            <a:xfrm>
              <a:off x="130627" y="104502"/>
              <a:ext cx="11930746" cy="775062"/>
              <a:chOff x="130627" y="104502"/>
              <a:chExt cx="11930746" cy="775062"/>
            </a:xfrm>
          </p:grpSpPr>
          <p:sp>
            <p:nvSpPr>
              <p:cNvPr id="28" name="同侧圆角矩形 44">
                <a:extLst>
                  <a:ext uri="{FF2B5EF4-FFF2-40B4-BE49-F238E27FC236}">
                    <a16:creationId xmlns:a16="http://schemas.microsoft.com/office/drawing/2014/main" id="{B714D73F-0857-4CB7-A4CA-2E3F500295A3}"/>
                  </a:ext>
                </a:extLst>
              </p:cNvPr>
              <p:cNvSpPr/>
              <p:nvPr/>
            </p:nvSpPr>
            <p:spPr>
              <a:xfrm>
                <a:off x="130627" y="104502"/>
                <a:ext cx="11930745" cy="113211"/>
              </a:xfrm>
              <a:prstGeom prst="round2SameRect">
                <a:avLst>
                  <a:gd name="adj1" fmla="val 50000"/>
                  <a:gd name="adj2" fmla="val 0"/>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29" name="组合 28">
                <a:extLst>
                  <a:ext uri="{FF2B5EF4-FFF2-40B4-BE49-F238E27FC236}">
                    <a16:creationId xmlns:a16="http://schemas.microsoft.com/office/drawing/2014/main" id="{75F0D237-EE71-464E-A51B-FE2E0480EC1F}"/>
                  </a:ext>
                </a:extLst>
              </p:cNvPr>
              <p:cNvGrpSpPr/>
              <p:nvPr/>
            </p:nvGrpSpPr>
            <p:grpSpPr>
              <a:xfrm>
                <a:off x="130627" y="243838"/>
                <a:ext cx="11930746" cy="635726"/>
                <a:chOff x="130627" y="269965"/>
                <a:chExt cx="11930746" cy="635726"/>
              </a:xfrm>
            </p:grpSpPr>
            <p:sp>
              <p:nvSpPr>
                <p:cNvPr id="30" name="矩形 29">
                  <a:extLst>
                    <a:ext uri="{FF2B5EF4-FFF2-40B4-BE49-F238E27FC236}">
                      <a16:creationId xmlns:a16="http://schemas.microsoft.com/office/drawing/2014/main" id="{0834FCF6-59C9-4DB7-9B83-4293BB1DF665}"/>
                    </a:ext>
                  </a:extLst>
                </p:cNvPr>
                <p:cNvSpPr/>
                <p:nvPr/>
              </p:nvSpPr>
              <p:spPr>
                <a:xfrm>
                  <a:off x="130627" y="269965"/>
                  <a:ext cx="11930745" cy="635726"/>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31" name="组合 30">
                  <a:extLst>
                    <a:ext uri="{FF2B5EF4-FFF2-40B4-BE49-F238E27FC236}">
                      <a16:creationId xmlns:a16="http://schemas.microsoft.com/office/drawing/2014/main" id="{765FD9E5-7B18-4E1C-9975-FE7FE072C3F6}"/>
                    </a:ext>
                  </a:extLst>
                </p:cNvPr>
                <p:cNvGrpSpPr/>
                <p:nvPr/>
              </p:nvGrpSpPr>
              <p:grpSpPr>
                <a:xfrm>
                  <a:off x="130630" y="287383"/>
                  <a:ext cx="11930743" cy="618307"/>
                  <a:chOff x="130630" y="287383"/>
                  <a:chExt cx="11930743" cy="748936"/>
                </a:xfrm>
              </p:grpSpPr>
              <p:sp>
                <p:nvSpPr>
                  <p:cNvPr id="32" name="矩形 31">
                    <a:extLst>
                      <a:ext uri="{FF2B5EF4-FFF2-40B4-BE49-F238E27FC236}">
                        <a16:creationId xmlns:a16="http://schemas.microsoft.com/office/drawing/2014/main" id="{E9C0F5E5-A5CB-4EEC-98B1-DBC5F35CB69F}"/>
                      </a:ext>
                    </a:extLst>
                  </p:cNvPr>
                  <p:cNvSpPr/>
                  <p:nvPr userDrawn="1"/>
                </p:nvSpPr>
                <p:spPr>
                  <a:xfrm>
                    <a:off x="130630" y="287383"/>
                    <a:ext cx="11930743" cy="600891"/>
                  </a:xfrm>
                  <a:prstGeom prst="rect">
                    <a:avLst/>
                  </a:prstGeom>
                  <a:solidFill>
                    <a:srgbClr val="5B9BD5"/>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100" b="1"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3" name="直角三角形 32">
                    <a:extLst>
                      <a:ext uri="{FF2B5EF4-FFF2-40B4-BE49-F238E27FC236}">
                        <a16:creationId xmlns:a16="http://schemas.microsoft.com/office/drawing/2014/main" id="{82AA6DBA-00F0-4F06-973C-C4C405D16489}"/>
                      </a:ext>
                    </a:extLst>
                  </p:cNvPr>
                  <p:cNvSpPr/>
                  <p:nvPr/>
                </p:nvSpPr>
                <p:spPr>
                  <a:xfrm flipH="1" flipV="1">
                    <a:off x="8865324" y="888274"/>
                    <a:ext cx="1140823" cy="148045"/>
                  </a:xfrm>
                  <a:prstGeom prst="rtTriangle">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矩形 33">
                    <a:extLst>
                      <a:ext uri="{FF2B5EF4-FFF2-40B4-BE49-F238E27FC236}">
                        <a16:creationId xmlns:a16="http://schemas.microsoft.com/office/drawing/2014/main" id="{84593F4C-717F-4F9A-BBB7-1358F37EF82E}"/>
                      </a:ext>
                    </a:extLst>
                  </p:cNvPr>
                  <p:cNvSpPr/>
                  <p:nvPr/>
                </p:nvSpPr>
                <p:spPr>
                  <a:xfrm>
                    <a:off x="10006148" y="888275"/>
                    <a:ext cx="2055224" cy="14804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grpSp>
        <p:pic>
          <p:nvPicPr>
            <p:cNvPr id="27" name="图片 26">
              <a:extLst>
                <a:ext uri="{FF2B5EF4-FFF2-40B4-BE49-F238E27FC236}">
                  <a16:creationId xmlns:a16="http://schemas.microsoft.com/office/drawing/2014/main" id="{00468E98-F109-438C-A95F-9369B3D2AF1B}"/>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1421701" y="265857"/>
              <a:ext cx="563657" cy="613708"/>
            </a:xfrm>
            <a:prstGeom prst="rect">
              <a:avLst/>
            </a:prstGeom>
          </p:spPr>
        </p:pic>
      </p:grpSp>
      <p:grpSp>
        <p:nvGrpSpPr>
          <p:cNvPr id="35" name="组合 34">
            <a:extLst>
              <a:ext uri="{FF2B5EF4-FFF2-40B4-BE49-F238E27FC236}">
                <a16:creationId xmlns:a16="http://schemas.microsoft.com/office/drawing/2014/main" id="{DB6B7AA1-8161-4EB5-A3C1-B046478C47C8}"/>
              </a:ext>
            </a:extLst>
          </p:cNvPr>
          <p:cNvGrpSpPr/>
          <p:nvPr userDrawn="1"/>
        </p:nvGrpSpPr>
        <p:grpSpPr>
          <a:xfrm>
            <a:off x="11" y="6096007"/>
            <a:ext cx="12191999" cy="749807"/>
            <a:chOff x="130627" y="6183089"/>
            <a:chExt cx="11930745" cy="557347"/>
          </a:xfrm>
        </p:grpSpPr>
        <p:sp>
          <p:nvSpPr>
            <p:cNvPr id="36" name="矩形 35">
              <a:extLst>
                <a:ext uri="{FF2B5EF4-FFF2-40B4-BE49-F238E27FC236}">
                  <a16:creationId xmlns:a16="http://schemas.microsoft.com/office/drawing/2014/main" id="{B7438D27-DBC3-4022-AE23-D4FC5DAEB96D}"/>
                </a:ext>
              </a:extLst>
            </p:cNvPr>
            <p:cNvSpPr/>
            <p:nvPr/>
          </p:nvSpPr>
          <p:spPr>
            <a:xfrm>
              <a:off x="130627" y="6601099"/>
              <a:ext cx="11930745" cy="139337"/>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7" name="矩形 36">
              <a:extLst>
                <a:ext uri="{FF2B5EF4-FFF2-40B4-BE49-F238E27FC236}">
                  <a16:creationId xmlns:a16="http://schemas.microsoft.com/office/drawing/2014/main" id="{76BB78A7-FE8F-4E67-9BDC-DFB2858928F7}"/>
                </a:ext>
              </a:extLst>
            </p:cNvPr>
            <p:cNvSpPr/>
            <p:nvPr/>
          </p:nvSpPr>
          <p:spPr>
            <a:xfrm flipV="1">
              <a:off x="130627" y="6522421"/>
              <a:ext cx="11930745" cy="45719"/>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8" name="同侧圆角矩形 54">
              <a:extLst>
                <a:ext uri="{FF2B5EF4-FFF2-40B4-BE49-F238E27FC236}">
                  <a16:creationId xmlns:a16="http://schemas.microsoft.com/office/drawing/2014/main" id="{0E8D0928-A878-40CA-9287-9AEEFC11A103}"/>
                </a:ext>
              </a:extLst>
            </p:cNvPr>
            <p:cNvSpPr/>
            <p:nvPr/>
          </p:nvSpPr>
          <p:spPr>
            <a:xfrm>
              <a:off x="130627" y="6183089"/>
              <a:ext cx="1567544" cy="338879"/>
            </a:xfrm>
            <a:prstGeom prst="round2SameRect">
              <a:avLst>
                <a:gd name="adj1" fmla="val 50000"/>
                <a:gd name="adj2" fmla="val 0"/>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prstClr val="white"/>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9" name="直角三角形 38">
              <a:extLst>
                <a:ext uri="{FF2B5EF4-FFF2-40B4-BE49-F238E27FC236}">
                  <a16:creationId xmlns:a16="http://schemas.microsoft.com/office/drawing/2014/main" id="{CEDA4451-5DE3-4455-833B-F4ACDBA63C1D}"/>
                </a:ext>
              </a:extLst>
            </p:cNvPr>
            <p:cNvSpPr/>
            <p:nvPr/>
          </p:nvSpPr>
          <p:spPr>
            <a:xfrm>
              <a:off x="1435055" y="6183089"/>
              <a:ext cx="1702120" cy="339332"/>
            </a:xfrm>
            <a:prstGeom prst="rtTriangle">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0" name="矩形 39">
            <a:extLst>
              <a:ext uri="{FF2B5EF4-FFF2-40B4-BE49-F238E27FC236}">
                <a16:creationId xmlns:a16="http://schemas.microsoft.com/office/drawing/2014/main" id="{118F8F72-30D8-4733-8799-8309F0695BE7}"/>
              </a:ext>
            </a:extLst>
          </p:cNvPr>
          <p:cNvSpPr/>
          <p:nvPr userDrawn="1"/>
        </p:nvSpPr>
        <p:spPr>
          <a:xfrm>
            <a:off x="127186" y="6204745"/>
            <a:ext cx="1514197" cy="369332"/>
          </a:xfrm>
          <a:prstGeom prst="rect">
            <a:avLst/>
          </a:prstGeom>
        </p:spPr>
        <p:txBody>
          <a:bodyPr wrap="none">
            <a:spAutoFit/>
          </a:bodyPr>
          <a:lstStyle/>
          <a:p>
            <a:pPr algn="ctr" defTabSz="914400"/>
            <a:r>
              <a:rPr lang="en-US" altLang="zh-CN" b="1" dirty="0">
                <a:solidFill>
                  <a:prstClr val="white"/>
                </a:solidFill>
                <a:latin typeface="Times New Roman" panose="02020603050405020304" pitchFamily="18" charset="0"/>
                <a:ea typeface="楷体" panose="02010609060101010101" pitchFamily="49" charset="-122"/>
                <a:cs typeface="Times New Roman" panose="02020603050405020304" pitchFamily="18" charset="0"/>
              </a:rPr>
              <a:t>CodeWisdom</a:t>
            </a:r>
            <a:endParaRPr lang="zh-CN" altLang="en-US" b="1" dirty="0">
              <a:solidFill>
                <a:prstClr val="white"/>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1" name="图片 40">
            <a:extLst>
              <a:ext uri="{FF2B5EF4-FFF2-40B4-BE49-F238E27FC236}">
                <a16:creationId xmlns:a16="http://schemas.microsoft.com/office/drawing/2014/main" id="{41C6C17E-9408-49DA-8FA4-2FA3B0584902}"/>
              </a:ext>
            </a:extLst>
          </p:cNvPr>
          <p:cNvPicPr>
            <a:picLocks noChangeAspect="1"/>
          </p:cNvPicPr>
          <p:nvPr userDrawn="1"/>
        </p:nvPicPr>
        <p:blipFill>
          <a:blip r:embed="rId3"/>
          <a:stretch>
            <a:fillRect/>
          </a:stretch>
        </p:blipFill>
        <p:spPr>
          <a:xfrm>
            <a:off x="11146015" y="5660568"/>
            <a:ext cx="1022400" cy="880814"/>
          </a:xfrm>
          <a:prstGeom prst="rect">
            <a:avLst/>
          </a:prstGeom>
        </p:spPr>
      </p:pic>
      <p:sp>
        <p:nvSpPr>
          <p:cNvPr id="42" name="Slide Number Placeholder 5">
            <a:extLst>
              <a:ext uri="{FF2B5EF4-FFF2-40B4-BE49-F238E27FC236}">
                <a16:creationId xmlns:a16="http://schemas.microsoft.com/office/drawing/2014/main" id="{001FB223-2420-4DFA-9563-069A9F1EE45F}"/>
              </a:ext>
            </a:extLst>
          </p:cNvPr>
          <p:cNvSpPr txBox="1">
            <a:spLocks/>
          </p:cNvSpPr>
          <p:nvPr userDrawn="1"/>
        </p:nvSpPr>
        <p:spPr>
          <a:xfrm>
            <a:off x="5119252" y="6248893"/>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DCFF980A-5C8F-4ABF-AC2B-C5DEF44ED2C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11737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3430461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492965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351243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231908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322889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92226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83916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036826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216842156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6" r:id="rId11"/>
    <p:sldLayoutId id="214748368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0" y="3667644"/>
            <a:ext cx="12192000" cy="518887"/>
          </a:xfrm>
          <a:prstGeom prst="rect">
            <a:avLst/>
          </a:prstGeom>
          <a:solidFill>
            <a:srgbClr val="57A6F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p:cNvSpPr/>
          <p:nvPr/>
        </p:nvSpPr>
        <p:spPr>
          <a:xfrm>
            <a:off x="0" y="2695187"/>
            <a:ext cx="12192000" cy="11708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latin typeface="Times New Roman" panose="02020603050405020304" pitchFamily="18" charset="0"/>
                <a:cs typeface="Times New Roman" panose="02020603050405020304" pitchFamily="18" charset="0"/>
              </a:rPr>
              <a:t>Learning-Based Extraction of First-Order Logic Representations of API Directives</a:t>
            </a:r>
          </a:p>
        </p:txBody>
      </p:sp>
      <p:sp>
        <p:nvSpPr>
          <p:cNvPr id="78" name="矩形 77"/>
          <p:cNvSpPr/>
          <p:nvPr/>
        </p:nvSpPr>
        <p:spPr>
          <a:xfrm>
            <a:off x="11717843" y="2269251"/>
            <a:ext cx="370602"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11509554" y="2080990"/>
            <a:ext cx="187501" cy="1882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p:cNvSpPr txBox="1"/>
          <p:nvPr/>
        </p:nvSpPr>
        <p:spPr>
          <a:xfrm>
            <a:off x="1" y="3843139"/>
            <a:ext cx="12192000" cy="2862322"/>
          </a:xfrm>
          <a:prstGeom prst="rect">
            <a:avLst/>
          </a:prstGeom>
          <a:noFill/>
        </p:spPr>
        <p:txBody>
          <a:bodyPr wrap="square" rtlCol="0">
            <a:spAutoFit/>
          </a:bodyPr>
          <a:lstStyle/>
          <a:p>
            <a:pPr algn="ctr"/>
            <a:endParaRPr lang="en-US" altLang="zh-CN" sz="2000" dirty="0">
              <a:latin typeface="Times New Roman" panose="02020603050405020304" pitchFamily="18" charset="0"/>
              <a:ea typeface="Kaiti SC" panose="02010600040101010101" pitchFamily="2" charset="-122"/>
              <a:cs typeface="Times New Roman" panose="02020603050405020304" pitchFamily="18" charset="0"/>
            </a:endParaRPr>
          </a:p>
          <a:p>
            <a:pPr algn="ctr"/>
            <a:r>
              <a:rPr lang="en-US" altLang="zh-CN" sz="3200" dirty="0">
                <a:latin typeface="Times New Roman" panose="02020603050405020304" pitchFamily="18" charset="0"/>
                <a:cs typeface="Times New Roman" panose="02020603050405020304" pitchFamily="18" charset="0"/>
              </a:rPr>
              <a:t>Mingwei Liu</a:t>
            </a:r>
            <a:r>
              <a:rPr lang="en-US" altLang="zh-CN" sz="3200" baseline="30000" dirty="0">
                <a:latin typeface="Times New Roman" panose="02020603050405020304" pitchFamily="18" charset="0"/>
                <a:cs typeface="Times New Roman" panose="02020603050405020304" pitchFamily="18" charset="0"/>
              </a:rPr>
              <a:t>1</a:t>
            </a:r>
            <a:r>
              <a:rPr lang="en-US" altLang="zh-CN" sz="3200" dirty="0">
                <a:latin typeface="Times New Roman" panose="02020603050405020304" pitchFamily="18" charset="0"/>
                <a:cs typeface="Times New Roman" panose="02020603050405020304" pitchFamily="18" charset="0"/>
              </a:rPr>
              <a:t>, Xin Peng</a:t>
            </a:r>
            <a:r>
              <a:rPr lang="en-US" altLang="zh-CN" sz="3200" baseline="30000" dirty="0">
                <a:latin typeface="Times New Roman" panose="02020603050405020304" pitchFamily="18" charset="0"/>
                <a:cs typeface="Times New Roman" panose="02020603050405020304" pitchFamily="18" charset="0"/>
              </a:rPr>
              <a:t>1</a:t>
            </a:r>
            <a:r>
              <a:rPr lang="en-US" altLang="zh-CN" sz="3200" dirty="0">
                <a:latin typeface="Times New Roman" panose="02020603050405020304" pitchFamily="18" charset="0"/>
                <a:cs typeface="Times New Roman" panose="02020603050405020304" pitchFamily="18" charset="0"/>
              </a:rPr>
              <a:t>, </a:t>
            </a:r>
            <a:r>
              <a:rPr lang="en-US" altLang="zh-CN" sz="3200" dirty="0" err="1">
                <a:latin typeface="Times New Roman" panose="02020603050405020304" pitchFamily="18" charset="0"/>
                <a:cs typeface="Times New Roman" panose="02020603050405020304" pitchFamily="18" charset="0"/>
              </a:rPr>
              <a:t>Andrian</a:t>
            </a:r>
            <a:r>
              <a:rPr lang="en-US" altLang="zh-CN" sz="3200" dirty="0">
                <a:latin typeface="Times New Roman" panose="02020603050405020304" pitchFamily="18" charset="0"/>
                <a:cs typeface="Times New Roman" panose="02020603050405020304" pitchFamily="18" charset="0"/>
              </a:rPr>
              <a:t> Marcus</a:t>
            </a:r>
            <a:r>
              <a:rPr lang="en-US" altLang="zh-CN" sz="3200" baseline="30000" dirty="0">
                <a:latin typeface="Times New Roman" panose="02020603050405020304" pitchFamily="18" charset="0"/>
                <a:cs typeface="Times New Roman" panose="02020603050405020304" pitchFamily="18" charset="0"/>
              </a:rPr>
              <a:t>2</a:t>
            </a:r>
            <a:r>
              <a:rPr lang="en-US" altLang="zh-CN" sz="3200" dirty="0">
                <a:latin typeface="Times New Roman" panose="02020603050405020304" pitchFamily="18" charset="0"/>
                <a:cs typeface="Times New Roman" panose="02020603050405020304" pitchFamily="18" charset="0"/>
              </a:rPr>
              <a:t>, Christoph Treude</a:t>
            </a:r>
            <a:r>
              <a:rPr lang="en-US" altLang="zh-CN" sz="3200" baseline="30000" dirty="0">
                <a:latin typeface="Times New Roman" panose="02020603050405020304" pitchFamily="18" charset="0"/>
                <a:cs typeface="Times New Roman" panose="02020603050405020304" pitchFamily="18" charset="0"/>
              </a:rPr>
              <a:t>3</a:t>
            </a:r>
            <a:r>
              <a:rPr lang="en-US" altLang="zh-CN" sz="3200" dirty="0">
                <a:latin typeface="Times New Roman" panose="02020603050405020304" pitchFamily="18" charset="0"/>
                <a:cs typeface="Times New Roman" panose="02020603050405020304" pitchFamily="18" charset="0"/>
              </a:rPr>
              <a:t>, </a:t>
            </a:r>
          </a:p>
          <a:p>
            <a:pPr algn="ctr"/>
            <a:r>
              <a:rPr lang="en-US" altLang="zh-CN" sz="3200" dirty="0" err="1">
                <a:latin typeface="Times New Roman" panose="02020603050405020304" pitchFamily="18" charset="0"/>
                <a:cs typeface="Times New Roman" panose="02020603050405020304" pitchFamily="18" charset="0"/>
              </a:rPr>
              <a:t>Xuefang</a:t>
            </a:r>
            <a:r>
              <a:rPr lang="en-US" altLang="zh-CN" sz="3200" dirty="0">
                <a:latin typeface="Times New Roman" panose="02020603050405020304" pitchFamily="18" charset="0"/>
                <a:cs typeface="Times New Roman" panose="02020603050405020304" pitchFamily="18" charset="0"/>
              </a:rPr>
              <a:t> Bai</a:t>
            </a:r>
            <a:r>
              <a:rPr lang="en-US" altLang="zh-CN" sz="3200" baseline="30000" dirty="0">
                <a:latin typeface="Times New Roman" panose="02020603050405020304" pitchFamily="18" charset="0"/>
                <a:cs typeface="Times New Roman" panose="02020603050405020304" pitchFamily="18" charset="0"/>
              </a:rPr>
              <a:t>1</a:t>
            </a:r>
            <a:r>
              <a:rPr lang="en-US" altLang="zh-CN" sz="3200" dirty="0">
                <a:latin typeface="Times New Roman" panose="02020603050405020304" pitchFamily="18" charset="0"/>
                <a:cs typeface="Times New Roman" panose="02020603050405020304" pitchFamily="18" charset="0"/>
              </a:rPr>
              <a:t>, Gang Lyu</a:t>
            </a:r>
            <a:r>
              <a:rPr lang="en-US" altLang="zh-CN" sz="3200" baseline="30000" dirty="0">
                <a:latin typeface="Times New Roman" panose="02020603050405020304" pitchFamily="18" charset="0"/>
                <a:cs typeface="Times New Roman" panose="02020603050405020304" pitchFamily="18" charset="0"/>
              </a:rPr>
              <a:t>1</a:t>
            </a:r>
            <a:r>
              <a:rPr lang="en-US" altLang="zh-CN" sz="3200" dirty="0">
                <a:latin typeface="Times New Roman" panose="02020603050405020304" pitchFamily="18" charset="0"/>
                <a:cs typeface="Times New Roman" panose="02020603050405020304" pitchFamily="18" charset="0"/>
              </a:rPr>
              <a:t>, </a:t>
            </a:r>
            <a:r>
              <a:rPr lang="en-US" altLang="zh-CN" sz="3200" dirty="0" err="1">
                <a:latin typeface="Times New Roman" panose="02020603050405020304" pitchFamily="18" charset="0"/>
                <a:cs typeface="Times New Roman" panose="02020603050405020304" pitchFamily="18" charset="0"/>
              </a:rPr>
              <a:t>JiaZhan</a:t>
            </a:r>
            <a:r>
              <a:rPr lang="en-US" altLang="zh-CN" sz="3200" dirty="0">
                <a:latin typeface="Times New Roman" panose="02020603050405020304" pitchFamily="18" charset="0"/>
                <a:cs typeface="Times New Roman" panose="02020603050405020304" pitchFamily="18" charset="0"/>
              </a:rPr>
              <a:t> Xie</a:t>
            </a:r>
            <a:r>
              <a:rPr lang="en-US" altLang="zh-CN" sz="3200" baseline="30000" dirty="0">
                <a:latin typeface="Times New Roman" panose="02020603050405020304" pitchFamily="18" charset="0"/>
                <a:cs typeface="Times New Roman" panose="02020603050405020304" pitchFamily="18" charset="0"/>
              </a:rPr>
              <a:t>1</a:t>
            </a:r>
            <a:r>
              <a:rPr lang="en-US" altLang="zh-CN" sz="3200" dirty="0">
                <a:latin typeface="Times New Roman" panose="02020603050405020304" pitchFamily="18" charset="0"/>
                <a:cs typeface="Times New Roman" panose="02020603050405020304" pitchFamily="18" charset="0"/>
              </a:rPr>
              <a:t>, </a:t>
            </a:r>
            <a:r>
              <a:rPr lang="en-US" altLang="zh-CN" sz="3200" dirty="0" err="1">
                <a:latin typeface="Times New Roman" panose="02020603050405020304" pitchFamily="18" charset="0"/>
                <a:cs typeface="Times New Roman" panose="02020603050405020304" pitchFamily="18" charset="0"/>
              </a:rPr>
              <a:t>Xiaoxin</a:t>
            </a:r>
            <a:r>
              <a:rPr lang="en-US" altLang="zh-CN" sz="3200" dirty="0">
                <a:latin typeface="Times New Roman" panose="02020603050405020304" pitchFamily="18" charset="0"/>
                <a:cs typeface="Times New Roman" panose="02020603050405020304" pitchFamily="18" charset="0"/>
              </a:rPr>
              <a:t> Zhang</a:t>
            </a:r>
            <a:r>
              <a:rPr lang="en-US" altLang="zh-CN" sz="3200" baseline="30000" dirty="0">
                <a:latin typeface="Times New Roman" panose="02020603050405020304" pitchFamily="18" charset="0"/>
                <a:cs typeface="Times New Roman" panose="02020603050405020304" pitchFamily="18" charset="0"/>
              </a:rPr>
              <a:t>1</a:t>
            </a:r>
            <a:r>
              <a:rPr lang="en-US" altLang="zh-CN" sz="3200" dirty="0">
                <a:latin typeface="Times New Roman" panose="02020603050405020304" pitchFamily="18" charset="0"/>
                <a:cs typeface="Times New Roman" panose="02020603050405020304" pitchFamily="18" charset="0"/>
              </a:rPr>
              <a:t> </a:t>
            </a:r>
            <a:endParaRPr lang="en-US" altLang="zh-CN" sz="2400" baseline="30000" dirty="0">
              <a:latin typeface="Times New Roman" panose="02020603050405020304" pitchFamily="18" charset="0"/>
              <a:cs typeface="Times New Roman" panose="02020603050405020304" pitchFamily="18" charset="0"/>
            </a:endParaRPr>
          </a:p>
          <a:p>
            <a:pPr algn="ct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Fudan University , China</a:t>
            </a:r>
          </a:p>
          <a:p>
            <a:pPr algn="ct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The University of Texas at Dallas, USA</a:t>
            </a:r>
          </a:p>
          <a:p>
            <a:pPr algn="ctr"/>
            <a:r>
              <a:rPr lang="en-US" altLang="zh-CN" sz="2400" baseline="30000" dirty="0">
                <a:latin typeface="Times New Roman" panose="02020603050405020304" pitchFamily="18" charset="0"/>
                <a:cs typeface="Times New Roman" panose="02020603050405020304" pitchFamily="18" charset="0"/>
              </a:rPr>
              <a:t>3</a:t>
            </a:r>
            <a:r>
              <a:rPr lang="en-US" altLang="zh-CN" sz="2400" dirty="0">
                <a:latin typeface="Times New Roman" panose="02020603050405020304" pitchFamily="18" charset="0"/>
                <a:cs typeface="Times New Roman" panose="02020603050405020304" pitchFamily="18" charset="0"/>
              </a:rPr>
              <a:t>The University of Adelaide, Australia</a:t>
            </a:r>
            <a:endParaRPr lang="zh-CN" altLang="en-US" sz="2400" dirty="0">
              <a:latin typeface="Times New Roman" panose="02020603050405020304" pitchFamily="18" charset="0"/>
              <a:cs typeface="Times New Roman" panose="02020603050405020304" pitchFamily="18" charset="0"/>
            </a:endParaRPr>
          </a:p>
          <a:p>
            <a:pPr algn="ctr"/>
            <a:endParaRPr lang="zh-CN" altLang="en-US" sz="2400"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C3479A72-3838-0B4D-A0B4-041525F24248}"/>
              </a:ext>
            </a:extLst>
          </p:cNvPr>
          <p:cNvPicPr>
            <a:picLocks/>
          </p:cNvPicPr>
          <p:nvPr/>
        </p:nvPicPr>
        <p:blipFill>
          <a:blip r:embed="rId3"/>
          <a:stretch>
            <a:fillRect/>
          </a:stretch>
        </p:blipFill>
        <p:spPr>
          <a:xfrm>
            <a:off x="706582" y="1271395"/>
            <a:ext cx="1260000" cy="1260000"/>
          </a:xfrm>
          <a:prstGeom prst="rect">
            <a:avLst/>
          </a:prstGeom>
        </p:spPr>
      </p:pic>
      <p:sp>
        <p:nvSpPr>
          <p:cNvPr id="13" name="矩形 12">
            <a:extLst>
              <a:ext uri="{FF2B5EF4-FFF2-40B4-BE49-F238E27FC236}">
                <a16:creationId xmlns:a16="http://schemas.microsoft.com/office/drawing/2014/main" id="{3586927E-32FF-5D4A-9C87-B39A98BCE8C9}"/>
              </a:ext>
            </a:extLst>
          </p:cNvPr>
          <p:cNvSpPr/>
          <p:nvPr/>
        </p:nvSpPr>
        <p:spPr>
          <a:xfrm>
            <a:off x="3497929" y="6197112"/>
            <a:ext cx="7168955" cy="400110"/>
          </a:xfrm>
          <a:prstGeom prst="rect">
            <a:avLst/>
          </a:prstGeom>
        </p:spPr>
        <p:txBody>
          <a:bodyPr wrap="square">
            <a:spAutoFit/>
          </a:bodyPr>
          <a:lstStyle/>
          <a:p>
            <a:pPr algn="ctr"/>
            <a:endParaRPr lang="zh-CN" altLang="en-US" sz="2000" dirty="0"/>
          </a:p>
        </p:txBody>
      </p:sp>
      <p:pic>
        <p:nvPicPr>
          <p:cNvPr id="8" name="图片 7"/>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7369198" y="1271395"/>
            <a:ext cx="1260000" cy="1260000"/>
          </a:xfrm>
          <a:prstGeom prst="rect">
            <a:avLst/>
          </a:prstGeom>
        </p:spPr>
      </p:pic>
      <p:pic>
        <p:nvPicPr>
          <p:cNvPr id="1028" name="Picture 4" descr="https://ss0.bdstatic.com/70cFuHSh_Q1YnxGkpoWK1HF6hhy/it/u=607614635,843926219&amp;fm=26&amp;gp=0.jpg"/>
          <p:cNvPicPr>
            <a:picLocks noChangeAspect="1" noChangeArrowheads="1"/>
          </p:cNvPicPr>
          <p:nvPr/>
        </p:nvPicPr>
        <p:blipFill rotWithShape="1">
          <a:blip r:embed="rId5">
            <a:extLst>
              <a:ext uri="{28A0092B-C50C-407E-A947-70E740481C1C}">
                <a14:useLocalDpi xmlns:a14="http://schemas.microsoft.com/office/drawing/2010/main" val="0"/>
              </a:ext>
            </a:extLst>
          </a:blip>
          <a:srcRect l="32327" t="3370" r="32178" b="43296"/>
          <a:stretch/>
        </p:blipFill>
        <p:spPr bwMode="auto">
          <a:xfrm>
            <a:off x="9966704" y="1148714"/>
            <a:ext cx="1345237" cy="1511658"/>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1EA5C01B-0C9C-4E80-82A7-89A92B2A17CE}"/>
              </a:ext>
            </a:extLst>
          </p:cNvPr>
          <p:cNvPicPr>
            <a:picLocks noChangeAspect="1"/>
          </p:cNvPicPr>
          <p:nvPr/>
        </p:nvPicPr>
        <p:blipFill>
          <a:blip r:embed="rId6"/>
          <a:stretch>
            <a:fillRect/>
          </a:stretch>
        </p:blipFill>
        <p:spPr>
          <a:xfrm>
            <a:off x="8695775" y="1272863"/>
            <a:ext cx="1333244" cy="1260420"/>
          </a:xfrm>
          <a:prstGeom prst="rect">
            <a:avLst/>
          </a:prstGeom>
        </p:spPr>
      </p:pic>
    </p:spTree>
    <p:extLst>
      <p:ext uri="{BB962C8B-B14F-4D97-AF65-F5344CB8AC3E}">
        <p14:creationId xmlns:p14="http://schemas.microsoft.com/office/powerpoint/2010/main" val="23171190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barn(inVertical)">
                                      <p:cBhvr>
                                        <p:cTn id="10" dur="500"/>
                                        <p:tgtEl>
                                          <p:spTgt spid="7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barn(inVertical)">
                                      <p:cBhvr>
                                        <p:cTn id="13" dur="500"/>
                                        <p:tgtEl>
                                          <p:spTgt spid="8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barn(inVertical)">
                                      <p:cBhvr>
                                        <p:cTn id="16" dur="500"/>
                                        <p:tgtEl>
                                          <p:spTgt spid="7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barn(inVertical)">
                                      <p:cBhvr>
                                        <p:cTn id="1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35546" y="214916"/>
            <a:ext cx="11531826"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Atomic Formula Extraction</a:t>
            </a:r>
          </a:p>
        </p:txBody>
      </p:sp>
      <p:sp>
        <p:nvSpPr>
          <p:cNvPr id="16" name="矩形 15">
            <a:extLst>
              <a:ext uri="{FF2B5EF4-FFF2-40B4-BE49-F238E27FC236}">
                <a16:creationId xmlns:a16="http://schemas.microsoft.com/office/drawing/2014/main" id="{7DBC9BCE-AB6E-438E-B48B-5B6978FFDDDA}"/>
              </a:ext>
            </a:extLst>
          </p:cNvPr>
          <p:cNvSpPr/>
          <p:nvPr/>
        </p:nvSpPr>
        <p:spPr>
          <a:xfrm>
            <a:off x="1492042" y="1276612"/>
            <a:ext cx="9200492" cy="830997"/>
          </a:xfrm>
          <a:prstGeom prst="rect">
            <a:avLst/>
          </a:prstGeom>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Directive Sentence 1:</a:t>
            </a:r>
            <a:r>
              <a:rPr lang="en-US" altLang="zh-CN" sz="2400" b="1" dirty="0">
                <a:solidFill>
                  <a:srgbClr val="FF0000"/>
                </a:solidFill>
                <a:latin typeface="Times New Roman" panose="02020603050405020304" pitchFamily="18" charset="0"/>
                <a:cs typeface="Times New Roman" panose="02020603050405020304" pitchFamily="18" charset="0"/>
              </a:rPr>
              <a:t>The offset argument </a:t>
            </a:r>
            <a:r>
              <a:rPr lang="en-US" altLang="zh-CN" sz="2400" b="1" dirty="0">
                <a:latin typeface="Times New Roman" panose="02020603050405020304" pitchFamily="18" charset="0"/>
                <a:cs typeface="Times New Roman" panose="02020603050405020304" pitchFamily="18" charset="0"/>
              </a:rPr>
              <a:t>must be greater than or equal to </a:t>
            </a:r>
            <a:r>
              <a:rPr lang="en-US" altLang="zh-CN" sz="2400" b="1" dirty="0">
                <a:solidFill>
                  <a:srgbClr val="FF0000"/>
                </a:solidFill>
                <a:latin typeface="Times New Roman" panose="02020603050405020304" pitchFamily="18" charset="0"/>
                <a:cs typeface="Times New Roman" panose="02020603050405020304" pitchFamily="18" charset="0"/>
              </a:rPr>
              <a:t>0</a:t>
            </a:r>
            <a:r>
              <a:rPr lang="en-US" altLang="zh-CN" sz="2400" b="1" dirty="0">
                <a:latin typeface="Times New Roman" panose="02020603050405020304" pitchFamily="18" charset="0"/>
                <a:cs typeface="Times New Roman" panose="02020603050405020304" pitchFamily="18" charset="0"/>
              </a:rPr>
              <a:t>, and less than or equal to </a:t>
            </a:r>
            <a:r>
              <a:rPr lang="en-US" altLang="zh-CN" sz="2400" b="1" dirty="0">
                <a:solidFill>
                  <a:srgbClr val="FF0000"/>
                </a:solidFill>
                <a:latin typeface="Times New Roman" panose="02020603050405020304" pitchFamily="18" charset="0"/>
                <a:cs typeface="Times New Roman" panose="02020603050405020304" pitchFamily="18" charset="0"/>
              </a:rPr>
              <a:t>the length of this sequence</a:t>
            </a:r>
            <a:r>
              <a:rPr lang="en-US" altLang="zh-CN" sz="2400" b="1" dirty="0">
                <a:latin typeface="Times New Roman" panose="02020603050405020304" pitchFamily="18" charset="0"/>
                <a:cs typeface="Times New Roman" panose="02020603050405020304" pitchFamily="18" charset="0"/>
              </a:rPr>
              <a:t>.</a:t>
            </a:r>
          </a:p>
        </p:txBody>
      </p:sp>
      <p:sp>
        <p:nvSpPr>
          <p:cNvPr id="15" name="右箭头 41">
            <a:extLst>
              <a:ext uri="{FF2B5EF4-FFF2-40B4-BE49-F238E27FC236}">
                <a16:creationId xmlns:a16="http://schemas.microsoft.com/office/drawing/2014/main" id="{E304F416-963F-4F35-9275-B47762FF19F8}"/>
              </a:ext>
            </a:extLst>
          </p:cNvPr>
          <p:cNvSpPr/>
          <p:nvPr/>
        </p:nvSpPr>
        <p:spPr>
          <a:xfrm rot="7839269">
            <a:off x="3992855" y="2310956"/>
            <a:ext cx="1201070" cy="558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B18D100D-4B49-4B26-87AC-8F9B9520BFA0}"/>
              </a:ext>
            </a:extLst>
          </p:cNvPr>
          <p:cNvSpPr/>
          <p:nvPr/>
        </p:nvSpPr>
        <p:spPr>
          <a:xfrm>
            <a:off x="8100467" y="2207441"/>
            <a:ext cx="3761641" cy="830997"/>
          </a:xfrm>
          <a:prstGeom prst="rect">
            <a:avLst/>
          </a:prstGeom>
        </p:spPr>
        <p:txBody>
          <a:bodyPr wrap="square">
            <a:spAutoFit/>
          </a:bodyPr>
          <a:lstStyle/>
          <a:p>
            <a:r>
              <a:rPr lang="en-US" altLang="zh-CN" sz="2400" b="1" dirty="0">
                <a:solidFill>
                  <a:schemeClr val="accent2"/>
                </a:solidFill>
                <a:latin typeface="Times New Roman" panose="02020603050405020304" pitchFamily="18" charset="0"/>
                <a:cs typeface="Times New Roman" panose="02020603050405020304" pitchFamily="18" charset="0"/>
              </a:rPr>
              <a:t>Joint Recognition based on New Tagging Schema</a:t>
            </a:r>
            <a:endParaRPr lang="zh-CN" altLang="en-US" sz="2400" b="1" dirty="0">
              <a:solidFill>
                <a:schemeClr val="accent2"/>
              </a:solidFill>
              <a:latin typeface="Times New Roman" panose="02020603050405020304" pitchFamily="18" charset="0"/>
              <a:cs typeface="Times New Roman" panose="02020603050405020304" pitchFamily="18" charset="0"/>
            </a:endParaRPr>
          </a:p>
        </p:txBody>
      </p:sp>
      <p:sp>
        <p:nvSpPr>
          <p:cNvPr id="20" name="矩形 19">
            <a:extLst>
              <a:ext uri="{FF2B5EF4-FFF2-40B4-BE49-F238E27FC236}">
                <a16:creationId xmlns:a16="http://schemas.microsoft.com/office/drawing/2014/main" id="{A510948C-2231-44F8-823E-4F72D26D6EDF}"/>
              </a:ext>
            </a:extLst>
          </p:cNvPr>
          <p:cNvSpPr/>
          <p:nvPr/>
        </p:nvSpPr>
        <p:spPr>
          <a:xfrm>
            <a:off x="305418" y="2801993"/>
            <a:ext cx="6224670" cy="2308324"/>
          </a:xfrm>
          <a:prstGeom prst="rect">
            <a:avLst/>
          </a:prstGeom>
        </p:spPr>
        <p:txBody>
          <a:bodyPr wrap="square">
            <a:spAutoFit/>
          </a:bodyPr>
          <a:lstStyle/>
          <a:p>
            <a:pPr marL="342900" indent="-34290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Arguments Recognition: </a:t>
            </a:r>
          </a:p>
          <a:p>
            <a:pPr marL="457200" indent="-457200">
              <a:buAutoNum type="arabicPeriod"/>
            </a:pPr>
            <a:r>
              <a:rPr lang="en-US" altLang="zh-CN" sz="2400" b="1" dirty="0">
                <a:latin typeface="Times New Roman" panose="02020603050405020304" pitchFamily="18" charset="0"/>
                <a:cs typeface="Times New Roman" panose="02020603050405020304" pitchFamily="18" charset="0"/>
              </a:rPr>
              <a:t>the offset argument; 2. 0; </a:t>
            </a:r>
          </a:p>
          <a:p>
            <a:r>
              <a:rPr lang="en-US" altLang="zh-CN" sz="2400" b="1" dirty="0">
                <a:latin typeface="Times New Roman" panose="02020603050405020304" pitchFamily="18" charset="0"/>
                <a:cs typeface="Times New Roman" panose="02020603050405020304" pitchFamily="18" charset="0"/>
              </a:rPr>
              <a:t>3. the length of this sequence</a:t>
            </a:r>
          </a:p>
          <a:p>
            <a:pPr marL="342900" indent="-34290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Predicates Recognition: </a:t>
            </a:r>
          </a:p>
          <a:p>
            <a:r>
              <a:rPr lang="en-US" altLang="zh-CN" sz="2400" b="1" dirty="0">
                <a:latin typeface="Times New Roman" panose="02020603050405020304" pitchFamily="18" charset="0"/>
                <a:cs typeface="Times New Roman" panose="02020603050405020304" pitchFamily="18" charset="0"/>
              </a:rPr>
              <a:t>1. </a:t>
            </a:r>
            <a:r>
              <a:rPr lang="en-US" altLang="zh-CN" sz="2400" b="1" dirty="0" err="1">
                <a:latin typeface="Times New Roman" panose="02020603050405020304" pitchFamily="18" charset="0"/>
                <a:cs typeface="Times New Roman" panose="02020603050405020304" pitchFamily="18" charset="0"/>
              </a:rPr>
              <a:t>GreaterOrEqual</a:t>
            </a:r>
            <a:r>
              <a:rPr lang="en-US" altLang="zh-CN" sz="2400" b="1" dirty="0">
                <a:latin typeface="Times New Roman" panose="02020603050405020304" pitchFamily="18" charset="0"/>
                <a:cs typeface="Times New Roman" panose="02020603050405020304" pitchFamily="18" charset="0"/>
              </a:rPr>
              <a:t>: the offset argument, 0</a:t>
            </a:r>
          </a:p>
          <a:p>
            <a:r>
              <a:rPr lang="en-US" altLang="zh-CN" sz="2400" b="1" dirty="0">
                <a:latin typeface="Times New Roman" panose="02020603050405020304" pitchFamily="18" charset="0"/>
                <a:cs typeface="Times New Roman" panose="02020603050405020304" pitchFamily="18" charset="0"/>
              </a:rPr>
              <a:t>2. </a:t>
            </a:r>
            <a:r>
              <a:rPr lang="en-US" altLang="zh-CN" sz="2400" b="1" dirty="0" err="1">
                <a:latin typeface="Times New Roman" panose="02020603050405020304" pitchFamily="18" charset="0"/>
                <a:cs typeface="Times New Roman" panose="02020603050405020304" pitchFamily="18" charset="0"/>
              </a:rPr>
              <a:t>LessOrEqual</a:t>
            </a:r>
            <a:r>
              <a:rPr lang="en-US" altLang="zh-CN" sz="2400" b="1" dirty="0">
                <a:latin typeface="Times New Roman" panose="02020603050405020304" pitchFamily="18" charset="0"/>
                <a:cs typeface="Times New Roman" panose="02020603050405020304" pitchFamily="18" charset="0"/>
              </a:rPr>
              <a:t>: the length of this sequence </a:t>
            </a:r>
          </a:p>
        </p:txBody>
      </p:sp>
      <p:sp>
        <p:nvSpPr>
          <p:cNvPr id="21" name="右箭头 41">
            <a:extLst>
              <a:ext uri="{FF2B5EF4-FFF2-40B4-BE49-F238E27FC236}">
                <a16:creationId xmlns:a16="http://schemas.microsoft.com/office/drawing/2014/main" id="{66E3FF78-8D37-4C6E-9131-FDFE194EE8C4}"/>
              </a:ext>
            </a:extLst>
          </p:cNvPr>
          <p:cNvSpPr/>
          <p:nvPr/>
        </p:nvSpPr>
        <p:spPr>
          <a:xfrm rot="3099520">
            <a:off x="6908285" y="2310956"/>
            <a:ext cx="1201070" cy="558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462C37D9-C054-42EC-A7FE-B3297516A6D3}"/>
              </a:ext>
            </a:extLst>
          </p:cNvPr>
          <p:cNvSpPr/>
          <p:nvPr/>
        </p:nvSpPr>
        <p:spPr>
          <a:xfrm>
            <a:off x="533234" y="2209453"/>
            <a:ext cx="3791872" cy="461665"/>
          </a:xfrm>
          <a:prstGeom prst="rect">
            <a:avLst/>
          </a:prstGeom>
        </p:spPr>
        <p:txBody>
          <a:bodyPr wrap="none">
            <a:spAutoFit/>
          </a:bodyPr>
          <a:lstStyle/>
          <a:p>
            <a:r>
              <a:rPr lang="en-US" altLang="zh-CN" sz="2400" b="1" dirty="0">
                <a:solidFill>
                  <a:schemeClr val="accent2"/>
                </a:solidFill>
                <a:latin typeface="Times New Roman" panose="02020603050405020304" pitchFamily="18" charset="0"/>
                <a:cs typeface="Times New Roman" panose="02020603050405020304" pitchFamily="18" charset="0"/>
              </a:rPr>
              <a:t>Pipeline with Two Subtasks</a:t>
            </a:r>
            <a:endParaRPr lang="zh-CN" altLang="en-US" sz="2400" b="1" dirty="0">
              <a:solidFill>
                <a:schemeClr val="accent2"/>
              </a:solidFill>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77562E58-4FDE-419A-B119-1CFDA38C70C8}"/>
              </a:ext>
            </a:extLst>
          </p:cNvPr>
          <p:cNvSpPr/>
          <p:nvPr/>
        </p:nvSpPr>
        <p:spPr>
          <a:xfrm>
            <a:off x="5929401" y="3207981"/>
            <a:ext cx="6712468" cy="1569660"/>
          </a:xfrm>
          <a:prstGeom prst="rect">
            <a:avLst/>
          </a:prstGeom>
        </p:spPr>
        <p:txBody>
          <a:bodyPr wrap="square">
            <a:spAutoFit/>
          </a:bodyPr>
          <a:lstStyle/>
          <a:p>
            <a:r>
              <a:rPr lang="en-US" altLang="zh-CN" sz="2400" b="1" dirty="0">
                <a:latin typeface="Times New Roman" panose="02020603050405020304" pitchFamily="18" charset="0"/>
                <a:cs typeface="Times New Roman" panose="02020603050405020304" pitchFamily="18" charset="0"/>
              </a:rPr>
              <a:t>Arguments And Predicate Recognition: </a:t>
            </a:r>
          </a:p>
          <a:p>
            <a:pPr marL="457200" indent="-457200">
              <a:buAutoNum type="arabicPeriod"/>
            </a:pPr>
            <a:r>
              <a:rPr lang="en-US" altLang="zh-CN" sz="2400" b="1" dirty="0">
                <a:latin typeface="Times New Roman" panose="02020603050405020304" pitchFamily="18" charset="0"/>
                <a:cs typeface="Times New Roman" panose="02020603050405020304" pitchFamily="18" charset="0"/>
              </a:rPr>
              <a:t>GreaterOrEqual-1: the offset argument;</a:t>
            </a:r>
          </a:p>
          <a:p>
            <a:pPr marL="457200" indent="-457200">
              <a:buAutoNum type="arabicPeriod"/>
            </a:pPr>
            <a:r>
              <a:rPr lang="en-US" altLang="zh-CN" sz="2400" b="1" dirty="0">
                <a:latin typeface="Times New Roman" panose="02020603050405020304" pitchFamily="18" charset="0"/>
                <a:cs typeface="Times New Roman" panose="02020603050405020304" pitchFamily="18" charset="0"/>
              </a:rPr>
              <a:t>GreaterOrEqual-2: 0;</a:t>
            </a:r>
          </a:p>
          <a:p>
            <a:pPr marL="457200" indent="-457200">
              <a:buAutoNum type="arabicPeriod"/>
            </a:pPr>
            <a:r>
              <a:rPr lang="en-US" altLang="zh-CN" sz="2400" b="1" dirty="0">
                <a:latin typeface="Times New Roman" panose="02020603050405020304" pitchFamily="18" charset="0"/>
                <a:cs typeface="Times New Roman" panose="02020603050405020304" pitchFamily="18" charset="0"/>
              </a:rPr>
              <a:t>LessOrEqual-2: the length of this sequence</a:t>
            </a:r>
          </a:p>
        </p:txBody>
      </p:sp>
      <p:sp>
        <p:nvSpPr>
          <p:cNvPr id="24" name="右箭头 41">
            <a:extLst>
              <a:ext uri="{FF2B5EF4-FFF2-40B4-BE49-F238E27FC236}">
                <a16:creationId xmlns:a16="http://schemas.microsoft.com/office/drawing/2014/main" id="{6E4DDD31-7CE4-47F0-8701-66874A806938}"/>
              </a:ext>
            </a:extLst>
          </p:cNvPr>
          <p:cNvSpPr/>
          <p:nvPr/>
        </p:nvSpPr>
        <p:spPr>
          <a:xfrm rot="1975243">
            <a:off x="4047596" y="5105111"/>
            <a:ext cx="1201070" cy="558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7B0CD4D4-3A69-4008-97BB-8A8B322526DD}"/>
              </a:ext>
            </a:extLst>
          </p:cNvPr>
          <p:cNvSpPr/>
          <p:nvPr/>
        </p:nvSpPr>
        <p:spPr>
          <a:xfrm>
            <a:off x="3075958" y="5667110"/>
            <a:ext cx="7104272" cy="707886"/>
          </a:xfrm>
          <a:prstGeom prst="rect">
            <a:avLst/>
          </a:prstGeom>
        </p:spPr>
        <p:txBody>
          <a:bodyPr wrap="square">
            <a:spAutoFit/>
          </a:bodyPr>
          <a:lstStyle/>
          <a:p>
            <a:pPr algn="ctr"/>
            <a:r>
              <a:rPr lang="en-US" altLang="zh-CN" sz="2000" b="1" dirty="0" err="1">
                <a:solidFill>
                  <a:srgbClr val="FF0000"/>
                </a:solidFill>
                <a:latin typeface="Times New Roman" panose="02020603050405020304" pitchFamily="18" charset="0"/>
                <a:cs typeface="Times New Roman" panose="02020603050405020304" pitchFamily="18" charset="0"/>
              </a:rPr>
              <a:t>GreaterOrEqual</a:t>
            </a:r>
            <a:r>
              <a:rPr lang="en-US" altLang="zh-CN" sz="2000" b="1" dirty="0">
                <a:solidFill>
                  <a:srgbClr val="FF0000"/>
                </a:solidFill>
                <a:latin typeface="Times New Roman" panose="02020603050405020304" pitchFamily="18" charset="0"/>
                <a:cs typeface="Times New Roman" panose="02020603050405020304" pitchFamily="18" charset="0"/>
              </a:rPr>
              <a:t>(the offset argument,0)</a:t>
            </a:r>
          </a:p>
          <a:p>
            <a:pPr algn="ctr"/>
            <a:r>
              <a:rPr lang="en-US" altLang="zh-CN" sz="2000" b="1" dirty="0" err="1">
                <a:solidFill>
                  <a:srgbClr val="FF0000"/>
                </a:solidFill>
                <a:latin typeface="Times New Roman" panose="02020603050405020304" pitchFamily="18" charset="0"/>
                <a:cs typeface="Times New Roman" panose="02020603050405020304" pitchFamily="18" charset="0"/>
              </a:rPr>
              <a:t>LessOrEqual</a:t>
            </a:r>
            <a:r>
              <a:rPr lang="en-US" altLang="zh-CN" sz="2000" b="1" dirty="0">
                <a:solidFill>
                  <a:srgbClr val="FF0000"/>
                </a:solidFill>
                <a:latin typeface="Times New Roman" panose="02020603050405020304" pitchFamily="18" charset="0"/>
                <a:cs typeface="Times New Roman" panose="02020603050405020304" pitchFamily="18" charset="0"/>
              </a:rPr>
              <a:t>(The offset argument, the length of this sequence)</a:t>
            </a:r>
            <a:endParaRPr lang="zh-CN" altLang="en-US" sz="2000" dirty="0">
              <a:solidFill>
                <a:srgbClr val="FF0000"/>
              </a:solidFill>
            </a:endParaRPr>
          </a:p>
        </p:txBody>
      </p:sp>
      <p:sp>
        <p:nvSpPr>
          <p:cNvPr id="25" name="右箭头 41">
            <a:extLst>
              <a:ext uri="{FF2B5EF4-FFF2-40B4-BE49-F238E27FC236}">
                <a16:creationId xmlns:a16="http://schemas.microsoft.com/office/drawing/2014/main" id="{A90D25BC-B654-467B-B079-CFB418755344}"/>
              </a:ext>
            </a:extLst>
          </p:cNvPr>
          <p:cNvSpPr/>
          <p:nvPr/>
        </p:nvSpPr>
        <p:spPr>
          <a:xfrm rot="8245060">
            <a:off x="6788860" y="5105111"/>
            <a:ext cx="1201070" cy="558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5985EFA7-A87A-4650-8BB0-4095D15EDD0D}"/>
              </a:ext>
            </a:extLst>
          </p:cNvPr>
          <p:cNvSpPr/>
          <p:nvPr/>
        </p:nvSpPr>
        <p:spPr>
          <a:xfrm>
            <a:off x="8375362" y="4823591"/>
            <a:ext cx="3454130" cy="830997"/>
          </a:xfrm>
          <a:prstGeom prst="rect">
            <a:avLst/>
          </a:prstGeom>
        </p:spPr>
        <p:txBody>
          <a:bodyPr wrap="square">
            <a:spAutoFit/>
          </a:bodyPr>
          <a:lstStyle/>
          <a:p>
            <a:r>
              <a:rPr lang="en-US" altLang="zh-CN" sz="2400" b="1" dirty="0">
                <a:solidFill>
                  <a:schemeClr val="accent2"/>
                </a:solidFill>
                <a:latin typeface="Times New Roman" panose="02020603050405020304" pitchFamily="18" charset="0"/>
                <a:cs typeface="Times New Roman" panose="02020603050405020304" pitchFamily="18" charset="0"/>
              </a:rPr>
              <a:t>single model to reduce error propagation</a:t>
            </a:r>
            <a:endParaRPr lang="zh-CN" altLang="en-US" sz="2400" b="1" dirty="0">
              <a:solidFill>
                <a:schemeClr val="accent2"/>
              </a:solidFill>
              <a:latin typeface="Times New Roman" panose="02020603050405020304" pitchFamily="18" charset="0"/>
              <a:cs typeface="Times New Roman" panose="02020603050405020304" pitchFamily="18" charset="0"/>
            </a:endParaRPr>
          </a:p>
        </p:txBody>
      </p:sp>
      <p:sp>
        <p:nvSpPr>
          <p:cNvPr id="28" name="矩形 27">
            <a:extLst>
              <a:ext uri="{FF2B5EF4-FFF2-40B4-BE49-F238E27FC236}">
                <a16:creationId xmlns:a16="http://schemas.microsoft.com/office/drawing/2014/main" id="{85556EEA-FF2A-41D7-8503-60C01687DCF6}"/>
              </a:ext>
            </a:extLst>
          </p:cNvPr>
          <p:cNvSpPr/>
          <p:nvPr/>
        </p:nvSpPr>
        <p:spPr>
          <a:xfrm>
            <a:off x="617747" y="5108976"/>
            <a:ext cx="2782678" cy="830997"/>
          </a:xfrm>
          <a:prstGeom prst="rect">
            <a:avLst/>
          </a:prstGeom>
        </p:spPr>
        <p:txBody>
          <a:bodyPr wrap="square">
            <a:spAutoFit/>
          </a:bodyPr>
          <a:lstStyle/>
          <a:p>
            <a:r>
              <a:rPr lang="en-US" altLang="zh-CN" sz="2400" b="1" dirty="0">
                <a:solidFill>
                  <a:schemeClr val="accent2"/>
                </a:solidFill>
                <a:latin typeface="Times New Roman" panose="02020603050405020304" pitchFamily="18" charset="0"/>
                <a:cs typeface="Times New Roman" panose="02020603050405020304" pitchFamily="18" charset="0"/>
              </a:rPr>
              <a:t>two models with error propagation  </a:t>
            </a:r>
            <a:endParaRPr lang="zh-CN" altLang="en-US" sz="2400" b="1" dirty="0">
              <a:solidFill>
                <a:schemeClr val="accent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53690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 grpId="0"/>
      <p:bldP spid="20" grpId="0"/>
      <p:bldP spid="21" grpId="0" animBg="1"/>
      <p:bldP spid="22" grpId="0"/>
      <p:bldP spid="23" grpId="0"/>
      <p:bldP spid="24" grpId="0" animBg="1"/>
      <p:bldP spid="25" grpId="0" animBg="1"/>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35546" y="214916"/>
            <a:ext cx="11531826"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Tagging Schema</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82849E33-A720-43B3-A30F-E7719BF5BFBD}"/>
              </a:ext>
            </a:extLst>
          </p:cNvPr>
          <p:cNvPicPr>
            <a:picLocks noChangeAspect="1"/>
          </p:cNvPicPr>
          <p:nvPr/>
        </p:nvPicPr>
        <p:blipFill>
          <a:blip r:embed="rId3"/>
          <a:stretch>
            <a:fillRect/>
          </a:stretch>
        </p:blipFill>
        <p:spPr>
          <a:xfrm>
            <a:off x="0" y="1121673"/>
            <a:ext cx="12192000" cy="3871703"/>
          </a:xfrm>
          <a:prstGeom prst="rect">
            <a:avLst/>
          </a:prstGeom>
        </p:spPr>
      </p:pic>
      <p:sp>
        <p:nvSpPr>
          <p:cNvPr id="11" name="矩形 10">
            <a:extLst>
              <a:ext uri="{FF2B5EF4-FFF2-40B4-BE49-F238E27FC236}">
                <a16:creationId xmlns:a16="http://schemas.microsoft.com/office/drawing/2014/main" id="{533C5823-A553-43D5-842A-37253D2ACD36}"/>
              </a:ext>
            </a:extLst>
          </p:cNvPr>
          <p:cNvSpPr/>
          <p:nvPr/>
        </p:nvSpPr>
        <p:spPr>
          <a:xfrm>
            <a:off x="751998" y="4905330"/>
            <a:ext cx="11296650" cy="830997"/>
          </a:xfrm>
          <a:prstGeom prst="rect">
            <a:avLst/>
          </a:prstGeom>
        </p:spPr>
        <p:txBody>
          <a:bodyPr wrap="square">
            <a:spAutoFit/>
          </a:bodyPr>
          <a:lstStyle/>
          <a:p>
            <a:pPr algn="ctr"/>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We studied 729 directive sentences sampled JDK reference documentation and identified </a:t>
            </a:r>
            <a:r>
              <a:rPr lang="en-US" altLang="zh-CN" sz="24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24 predicates </a:t>
            </a:r>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that can be used in atomic formulas of API directives. </a:t>
            </a:r>
            <a:r>
              <a:rPr lang="en-US" altLang="zh-CN" sz="2400" b="1" dirty="0">
                <a:latin typeface="Times New Roman" panose="02020603050405020304" pitchFamily="18" charset="0"/>
                <a:cs typeface="Times New Roman" panose="02020603050405020304" pitchFamily="18" charset="0"/>
              </a:rPr>
              <a:t> </a:t>
            </a:r>
          </a:p>
        </p:txBody>
      </p:sp>
      <p:sp>
        <p:nvSpPr>
          <p:cNvPr id="7" name="矩形 6">
            <a:extLst>
              <a:ext uri="{FF2B5EF4-FFF2-40B4-BE49-F238E27FC236}">
                <a16:creationId xmlns:a16="http://schemas.microsoft.com/office/drawing/2014/main" id="{B5076B4A-A77A-4BFD-8BFF-DBC0270257DD}"/>
              </a:ext>
            </a:extLst>
          </p:cNvPr>
          <p:cNvSpPr/>
          <p:nvPr/>
        </p:nvSpPr>
        <p:spPr>
          <a:xfrm>
            <a:off x="270722" y="5736327"/>
            <a:ext cx="11296650" cy="461665"/>
          </a:xfrm>
          <a:prstGeom prst="rect">
            <a:avLst/>
          </a:prstGeom>
        </p:spPr>
        <p:txBody>
          <a:bodyPr wrap="square">
            <a:spAutoFit/>
          </a:bodyPr>
          <a:lstStyle/>
          <a:p>
            <a:pPr algn="ctr"/>
            <a:r>
              <a:rPr lang="en-US" altLang="zh-CN" sz="24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46 types of name entities </a:t>
            </a:r>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for 24 predicates, e.g., Equal-1, Equal-2</a:t>
            </a:r>
            <a:endParaRPr lang="en-US" altLang="zh-C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638303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35546" y="214916"/>
            <a:ext cx="11531826"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BERT-</a:t>
            </a:r>
            <a:r>
              <a:rPr lang="en-US" altLang="zh-CN" sz="3600" b="1" dirty="0" err="1">
                <a:solidFill>
                  <a:schemeClr val="bg1"/>
                </a:solidFill>
                <a:latin typeface="Times New Roman" panose="02020603050405020304" pitchFamily="18" charset="0"/>
                <a:cs typeface="Times New Roman" panose="02020603050405020304" pitchFamily="18" charset="0"/>
              </a:rPr>
              <a:t>BiLSTM</a:t>
            </a:r>
            <a:r>
              <a:rPr lang="en-US" altLang="zh-CN" sz="3600" b="1" dirty="0">
                <a:solidFill>
                  <a:schemeClr val="bg1"/>
                </a:solidFill>
                <a:latin typeface="Times New Roman" panose="02020603050405020304" pitchFamily="18" charset="0"/>
                <a:cs typeface="Times New Roman" panose="02020603050405020304" pitchFamily="18" charset="0"/>
              </a:rPr>
              <a:t>-CRF Model</a:t>
            </a:r>
          </a:p>
        </p:txBody>
      </p:sp>
      <p:pic>
        <p:nvPicPr>
          <p:cNvPr id="4" name="图片 3">
            <a:extLst>
              <a:ext uri="{FF2B5EF4-FFF2-40B4-BE49-F238E27FC236}">
                <a16:creationId xmlns:a16="http://schemas.microsoft.com/office/drawing/2014/main" id="{ABD00FDC-4BD6-4337-AE15-1286688585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013" y="1374207"/>
            <a:ext cx="5575587" cy="4457929"/>
          </a:xfrm>
          <a:prstGeom prst="rect">
            <a:avLst/>
          </a:prstGeom>
        </p:spPr>
      </p:pic>
      <p:sp>
        <p:nvSpPr>
          <p:cNvPr id="7" name="矩形 6">
            <a:extLst>
              <a:ext uri="{FF2B5EF4-FFF2-40B4-BE49-F238E27FC236}">
                <a16:creationId xmlns:a16="http://schemas.microsoft.com/office/drawing/2014/main" id="{8702F5AE-F51E-4ABD-AD66-094ACA64EC6D}"/>
              </a:ext>
            </a:extLst>
          </p:cNvPr>
          <p:cNvSpPr/>
          <p:nvPr/>
        </p:nvSpPr>
        <p:spPr>
          <a:xfrm>
            <a:off x="7713830" y="2699645"/>
            <a:ext cx="3853542" cy="1200329"/>
          </a:xfrm>
          <a:prstGeom prst="rect">
            <a:avLst/>
          </a:prstGeom>
        </p:spPr>
        <p:txBody>
          <a:bodyPr wrap="square">
            <a:spAutoFit/>
          </a:bodyPr>
          <a:lstStyle/>
          <a:p>
            <a:pPr algn="ctr"/>
            <a:r>
              <a:rPr lang="en-US" altLang="zh-CN" sz="3600" b="1" dirty="0">
                <a:latin typeface="Times New Roman" panose="02020603050405020304" pitchFamily="18" charset="0"/>
                <a:cs typeface="Times New Roman" panose="02020603050405020304" pitchFamily="18" charset="0"/>
              </a:rPr>
              <a:t>the obj: EQ-1</a:t>
            </a:r>
          </a:p>
          <a:p>
            <a:pPr algn="ctr"/>
            <a:r>
              <a:rPr lang="en-US" altLang="zh-CN" sz="3600" b="1" dirty="0">
                <a:latin typeface="Times New Roman" panose="02020603050405020304" pitchFamily="18" charset="0"/>
                <a:cs typeface="Times New Roman" panose="02020603050405020304" pitchFamily="18" charset="0"/>
              </a:rPr>
              <a:t>null: EQ-2</a:t>
            </a:r>
          </a:p>
        </p:txBody>
      </p:sp>
      <p:sp>
        <p:nvSpPr>
          <p:cNvPr id="8" name="矩形 7">
            <a:extLst>
              <a:ext uri="{FF2B5EF4-FFF2-40B4-BE49-F238E27FC236}">
                <a16:creationId xmlns:a16="http://schemas.microsoft.com/office/drawing/2014/main" id="{3F0FC7C6-D92A-48E8-B8C0-3984B6C30C03}"/>
              </a:ext>
            </a:extLst>
          </p:cNvPr>
          <p:cNvSpPr/>
          <p:nvPr/>
        </p:nvSpPr>
        <p:spPr>
          <a:xfrm>
            <a:off x="7602332" y="5066750"/>
            <a:ext cx="4188291" cy="646331"/>
          </a:xfrm>
          <a:prstGeom prst="rect">
            <a:avLst/>
          </a:prstGeom>
        </p:spPr>
        <p:txBody>
          <a:bodyPr wrap="square">
            <a:spAutoFit/>
          </a:bodyPr>
          <a:lstStyle/>
          <a:p>
            <a:pPr algn="ctr"/>
            <a:r>
              <a:rPr lang="en-US" altLang="zh-CN" sz="3600" b="1" dirty="0">
                <a:latin typeface="Times New Roman" panose="02020603050405020304" pitchFamily="18" charset="0"/>
                <a:cs typeface="Times New Roman" panose="02020603050405020304" pitchFamily="18" charset="0"/>
              </a:rPr>
              <a:t>Equal(the obj, null)</a:t>
            </a:r>
          </a:p>
        </p:txBody>
      </p:sp>
      <p:sp>
        <p:nvSpPr>
          <p:cNvPr id="9" name="右箭头 2">
            <a:extLst>
              <a:ext uri="{FF2B5EF4-FFF2-40B4-BE49-F238E27FC236}">
                <a16:creationId xmlns:a16="http://schemas.microsoft.com/office/drawing/2014/main" id="{CB7641B6-C973-423D-BDC8-E3F9ACC41CD8}"/>
              </a:ext>
            </a:extLst>
          </p:cNvPr>
          <p:cNvSpPr/>
          <p:nvPr/>
        </p:nvSpPr>
        <p:spPr>
          <a:xfrm>
            <a:off x="6959600" y="3196000"/>
            <a:ext cx="1285465" cy="557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41">
            <a:extLst>
              <a:ext uri="{FF2B5EF4-FFF2-40B4-BE49-F238E27FC236}">
                <a16:creationId xmlns:a16="http://schemas.microsoft.com/office/drawing/2014/main" id="{EA93A82E-C8E9-4C41-A3B7-8A9CF41F0D6E}"/>
              </a:ext>
            </a:extLst>
          </p:cNvPr>
          <p:cNvSpPr/>
          <p:nvPr/>
        </p:nvSpPr>
        <p:spPr>
          <a:xfrm rot="5400000">
            <a:off x="9243333" y="4359568"/>
            <a:ext cx="906288" cy="558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839BE3DD-0EBE-4EEF-B667-09E40E93D676}"/>
              </a:ext>
            </a:extLst>
          </p:cNvPr>
          <p:cNvSpPr/>
          <p:nvPr/>
        </p:nvSpPr>
        <p:spPr>
          <a:xfrm>
            <a:off x="1695451" y="5806397"/>
            <a:ext cx="5372900" cy="646331"/>
          </a:xfrm>
          <a:prstGeom prst="rect">
            <a:avLst/>
          </a:prstGeom>
        </p:spPr>
        <p:txBody>
          <a:bodyPr wrap="square">
            <a:spAutoFit/>
          </a:bodyPr>
          <a:lstStyle/>
          <a:p>
            <a:pPr algn="ctr"/>
            <a:r>
              <a:rPr lang="en-US" altLang="zh-CN" sz="3600" b="1" dirty="0">
                <a:latin typeface="Times New Roman" panose="02020603050405020304" pitchFamily="18" charset="0"/>
                <a:cs typeface="Times New Roman" panose="02020603050405020304" pitchFamily="18" charset="0"/>
              </a:rPr>
              <a:t>BERT-</a:t>
            </a:r>
            <a:r>
              <a:rPr lang="en-US" altLang="zh-CN" sz="3600" b="1" dirty="0" err="1">
                <a:latin typeface="Times New Roman" panose="02020603050405020304" pitchFamily="18" charset="0"/>
                <a:cs typeface="Times New Roman" panose="02020603050405020304" pitchFamily="18" charset="0"/>
              </a:rPr>
              <a:t>BiLSTM</a:t>
            </a:r>
            <a:r>
              <a:rPr lang="en-US" altLang="zh-CN" sz="3600" b="1" dirty="0">
                <a:latin typeface="Times New Roman" panose="02020603050405020304" pitchFamily="18" charset="0"/>
                <a:cs typeface="Times New Roman" panose="02020603050405020304" pitchFamily="18" charset="0"/>
              </a:rPr>
              <a:t>-CRF</a:t>
            </a:r>
          </a:p>
        </p:txBody>
      </p:sp>
      <p:sp>
        <p:nvSpPr>
          <p:cNvPr id="12" name="矩形 11">
            <a:extLst>
              <a:ext uri="{FF2B5EF4-FFF2-40B4-BE49-F238E27FC236}">
                <a16:creationId xmlns:a16="http://schemas.microsoft.com/office/drawing/2014/main" id="{1D491F14-BA4E-47F1-97DE-A0D8CDDFAB32}"/>
              </a:ext>
            </a:extLst>
          </p:cNvPr>
          <p:cNvSpPr/>
          <p:nvPr/>
        </p:nvSpPr>
        <p:spPr>
          <a:xfrm>
            <a:off x="7126074" y="1582842"/>
            <a:ext cx="4664549" cy="830997"/>
          </a:xfrm>
          <a:prstGeom prst="rect">
            <a:avLst/>
          </a:prstGeom>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IOBES: I (Inside), S(Single), O(Outside), B(Begin), E(End)</a:t>
            </a:r>
          </a:p>
        </p:txBody>
      </p:sp>
    </p:spTree>
    <p:extLst>
      <p:ext uri="{BB962C8B-B14F-4D97-AF65-F5344CB8AC3E}">
        <p14:creationId xmlns:p14="http://schemas.microsoft.com/office/powerpoint/2010/main" val="26909679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35546" y="214916"/>
            <a:ext cx="11531826"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Logical Relation Recognition</a:t>
            </a:r>
          </a:p>
        </p:txBody>
      </p:sp>
      <p:grpSp>
        <p:nvGrpSpPr>
          <p:cNvPr id="4" name="组合 3">
            <a:extLst>
              <a:ext uri="{FF2B5EF4-FFF2-40B4-BE49-F238E27FC236}">
                <a16:creationId xmlns:a16="http://schemas.microsoft.com/office/drawing/2014/main" id="{22D4D17C-5567-47A1-B872-569E5675A9B4}"/>
              </a:ext>
            </a:extLst>
          </p:cNvPr>
          <p:cNvGrpSpPr/>
          <p:nvPr/>
        </p:nvGrpSpPr>
        <p:grpSpPr>
          <a:xfrm>
            <a:off x="657225" y="2066926"/>
            <a:ext cx="10910147" cy="1778027"/>
            <a:chOff x="1144588" y="1483717"/>
            <a:chExt cx="6854825" cy="1300858"/>
          </a:xfrm>
        </p:grpSpPr>
        <p:sp>
          <p:nvSpPr>
            <p:cNvPr id="5" name="AutoShape 5">
              <a:extLst>
                <a:ext uri="{FF2B5EF4-FFF2-40B4-BE49-F238E27FC236}">
                  <a16:creationId xmlns:a16="http://schemas.microsoft.com/office/drawing/2014/main" id="{2254F3D5-ACFD-4D1F-AF92-6DD010B5574D}"/>
                </a:ext>
              </a:extLst>
            </p:cNvPr>
            <p:cNvSpPr>
              <a:spLocks noChangeArrowheads="1"/>
            </p:cNvSpPr>
            <p:nvPr/>
          </p:nvSpPr>
          <p:spPr bwMode="gray">
            <a:xfrm>
              <a:off x="1144588" y="1705967"/>
              <a:ext cx="6854825" cy="1071563"/>
            </a:xfrm>
            <a:prstGeom prst="roundRect">
              <a:avLst>
                <a:gd name="adj" fmla="val 16667"/>
              </a:avLst>
            </a:prstGeom>
            <a:noFill/>
            <a:ln w="19050">
              <a:solidFill>
                <a:srgbClr val="033E78"/>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endParaRPr lang="zh-CN" altLang="en-US" sz="2400">
                <a:latin typeface="+mn-lt"/>
                <a:cs typeface="+mn-ea"/>
                <a:sym typeface="+mn-lt"/>
              </a:endParaRPr>
            </a:p>
          </p:txBody>
        </p:sp>
        <p:sp>
          <p:nvSpPr>
            <p:cNvPr id="6" name="AutoShape 17">
              <a:extLst>
                <a:ext uri="{FF2B5EF4-FFF2-40B4-BE49-F238E27FC236}">
                  <a16:creationId xmlns:a16="http://schemas.microsoft.com/office/drawing/2014/main" id="{B9D0569A-D4BF-4648-AAC9-5C9AF525E80F}"/>
                </a:ext>
              </a:extLst>
            </p:cNvPr>
            <p:cNvSpPr>
              <a:spLocks noChangeArrowheads="1"/>
            </p:cNvSpPr>
            <p:nvPr/>
          </p:nvSpPr>
          <p:spPr bwMode="gray">
            <a:xfrm>
              <a:off x="2224088" y="1483717"/>
              <a:ext cx="4686300" cy="463550"/>
            </a:xfrm>
            <a:prstGeom prst="roundRect">
              <a:avLst>
                <a:gd name="adj" fmla="val 17509"/>
              </a:avLst>
            </a:prstGeom>
            <a:solidFill>
              <a:srgbClr val="033E78"/>
            </a:solidFill>
            <a:ln>
              <a:noFill/>
            </a:ln>
            <a:effectLst/>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eaLnBrk="1" hangingPunct="1"/>
              <a:endParaRPr lang="zh-CN" altLang="en-US" sz="2400">
                <a:latin typeface="+mn-lt"/>
                <a:cs typeface="+mn-ea"/>
                <a:sym typeface="+mn-lt"/>
              </a:endParaRPr>
            </a:p>
          </p:txBody>
        </p:sp>
        <p:sp>
          <p:nvSpPr>
            <p:cNvPr id="7" name="Rectangle 21">
              <a:extLst>
                <a:ext uri="{FF2B5EF4-FFF2-40B4-BE49-F238E27FC236}">
                  <a16:creationId xmlns:a16="http://schemas.microsoft.com/office/drawing/2014/main" id="{1C609EFF-9A65-4A91-9261-E4BC3ECE2614}"/>
                </a:ext>
              </a:extLst>
            </p:cNvPr>
            <p:cNvSpPr>
              <a:spLocks noChangeArrowheads="1"/>
            </p:cNvSpPr>
            <p:nvPr/>
          </p:nvSpPr>
          <p:spPr bwMode="gray">
            <a:xfrm>
              <a:off x="2843698" y="1530826"/>
              <a:ext cx="3447079" cy="391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spcBef>
                  <a:spcPct val="50000"/>
                </a:spcBef>
                <a:buClr>
                  <a:srgbClr val="1F3F5F"/>
                </a:buClr>
              </a:pPr>
              <a:r>
                <a:rPr lang="en-US" altLang="zh-CN" sz="3200" b="1" dirty="0">
                  <a:solidFill>
                    <a:schemeClr val="bg1"/>
                  </a:solidFill>
                  <a:latin typeface="Times New Roman" panose="02020603050405020304" pitchFamily="18" charset="0"/>
                  <a:cs typeface="Times New Roman" panose="02020603050405020304" pitchFamily="18" charset="0"/>
                  <a:sym typeface="+mn-lt"/>
                </a:rPr>
                <a:t>Conditional Structure Parsing</a:t>
              </a:r>
              <a:endParaRPr lang="zh-CN" altLang="en-US" sz="3200" b="1" dirty="0">
                <a:solidFill>
                  <a:schemeClr val="bg1"/>
                </a:solidFill>
                <a:latin typeface="Times New Roman" panose="02020603050405020304" pitchFamily="18" charset="0"/>
                <a:cs typeface="Times New Roman" panose="02020603050405020304" pitchFamily="18" charset="0"/>
                <a:sym typeface="+mn-lt"/>
              </a:endParaRPr>
            </a:p>
          </p:txBody>
        </p:sp>
        <p:sp>
          <p:nvSpPr>
            <p:cNvPr id="8" name="Rectangle 25">
              <a:extLst>
                <a:ext uri="{FF2B5EF4-FFF2-40B4-BE49-F238E27FC236}">
                  <a16:creationId xmlns:a16="http://schemas.microsoft.com/office/drawing/2014/main" id="{9115C002-3349-4B14-9EAA-320F302B80AF}"/>
                </a:ext>
              </a:extLst>
            </p:cNvPr>
            <p:cNvSpPr>
              <a:spLocks noChangeArrowheads="1"/>
            </p:cNvSpPr>
            <p:nvPr/>
          </p:nvSpPr>
          <p:spPr bwMode="auto">
            <a:xfrm>
              <a:off x="1223628" y="1906378"/>
              <a:ext cx="6696744" cy="87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ltLang="zh-CN" b="1" dirty="0">
                  <a:latin typeface="Times New Roman" panose="02020603050405020304" pitchFamily="18" charset="0"/>
                  <a:cs typeface="Times New Roman" panose="02020603050405020304" pitchFamily="18" charset="0"/>
                  <a:sym typeface="+mn-lt"/>
                </a:rPr>
                <a:t>The sentence can have a nested conditional structure using conjunctions like “if ”, “then”, and “otherwise”. Conditional structure parsing is done by linguistic pattern matching. </a:t>
              </a:r>
            </a:p>
            <a:p>
              <a:pPr algn="ctr"/>
              <a:r>
                <a:rPr lang="en-US" altLang="zh-CN" b="1" dirty="0">
                  <a:solidFill>
                    <a:schemeClr val="accent2"/>
                  </a:solidFill>
                  <a:latin typeface="Times New Roman" panose="02020603050405020304" pitchFamily="18" charset="0"/>
                  <a:cs typeface="Times New Roman" panose="02020603050405020304" pitchFamily="18" charset="0"/>
                  <a:sym typeface="+mn-lt"/>
                </a:rPr>
                <a:t>If the obj is null, this method throws </a:t>
              </a:r>
              <a:r>
                <a:rPr lang="en-US" altLang="zh-CN" b="1" dirty="0" err="1">
                  <a:solidFill>
                    <a:schemeClr val="accent2"/>
                  </a:solidFill>
                  <a:latin typeface="Times New Roman" panose="02020603050405020304" pitchFamily="18" charset="0"/>
                  <a:cs typeface="Times New Roman" panose="02020603050405020304" pitchFamily="18" charset="0"/>
                  <a:sym typeface="+mn-lt"/>
                </a:rPr>
                <a:t>NullPointerException</a:t>
              </a:r>
              <a:r>
                <a:rPr lang="en-US" altLang="zh-CN" b="1" dirty="0">
                  <a:solidFill>
                    <a:schemeClr val="accent2"/>
                  </a:solidFill>
                  <a:latin typeface="Times New Roman" panose="02020603050405020304" pitchFamily="18" charset="0"/>
                  <a:cs typeface="Times New Roman" panose="02020603050405020304" pitchFamily="18" charset="0"/>
                  <a:sym typeface="+mn-lt"/>
                </a:rPr>
                <a:t>.   =&gt;  </a:t>
              </a:r>
            </a:p>
            <a:p>
              <a:pPr algn="ctr"/>
              <a:r>
                <a:rPr lang="en-US" altLang="zh-CN" b="1" dirty="0">
                  <a:solidFill>
                    <a:schemeClr val="accent2"/>
                  </a:solidFill>
                  <a:latin typeface="Times New Roman" panose="02020603050405020304" pitchFamily="18" charset="0"/>
                  <a:cs typeface="Times New Roman" panose="02020603050405020304" pitchFamily="18" charset="0"/>
                  <a:sym typeface="+mn-lt"/>
                </a:rPr>
                <a:t>the obj is null-&gt; this method throws </a:t>
              </a:r>
              <a:r>
                <a:rPr lang="en-US" altLang="zh-CN" b="1" dirty="0" err="1">
                  <a:solidFill>
                    <a:schemeClr val="accent2"/>
                  </a:solidFill>
                  <a:latin typeface="Times New Roman" panose="02020603050405020304" pitchFamily="18" charset="0"/>
                  <a:cs typeface="Times New Roman" panose="02020603050405020304" pitchFamily="18" charset="0"/>
                  <a:sym typeface="+mn-lt"/>
                </a:rPr>
                <a:t>NullPointerException</a:t>
              </a:r>
              <a:endParaRPr lang="zh-CN" altLang="en-US" b="1" dirty="0">
                <a:solidFill>
                  <a:schemeClr val="accent2"/>
                </a:solidFill>
                <a:latin typeface="Times New Roman" panose="02020603050405020304" pitchFamily="18" charset="0"/>
                <a:cs typeface="Times New Roman" panose="02020603050405020304" pitchFamily="18" charset="0"/>
                <a:sym typeface="+mn-lt"/>
              </a:endParaRPr>
            </a:p>
          </p:txBody>
        </p:sp>
      </p:grpSp>
      <p:grpSp>
        <p:nvGrpSpPr>
          <p:cNvPr id="9" name="组合 8">
            <a:extLst>
              <a:ext uri="{FF2B5EF4-FFF2-40B4-BE49-F238E27FC236}">
                <a16:creationId xmlns:a16="http://schemas.microsoft.com/office/drawing/2014/main" id="{DAF47A60-B52B-4C54-8A4C-1150082EF712}"/>
              </a:ext>
            </a:extLst>
          </p:cNvPr>
          <p:cNvGrpSpPr/>
          <p:nvPr/>
        </p:nvGrpSpPr>
        <p:grpSpPr>
          <a:xfrm>
            <a:off x="657225" y="3889504"/>
            <a:ext cx="10910147" cy="2196166"/>
            <a:chOff x="1144588" y="1483717"/>
            <a:chExt cx="6908014" cy="1348841"/>
          </a:xfrm>
        </p:grpSpPr>
        <p:sp>
          <p:nvSpPr>
            <p:cNvPr id="10" name="AutoShape 5">
              <a:extLst>
                <a:ext uri="{FF2B5EF4-FFF2-40B4-BE49-F238E27FC236}">
                  <a16:creationId xmlns:a16="http://schemas.microsoft.com/office/drawing/2014/main" id="{CDC4684F-46A3-454C-B8FE-1F35F8624B70}"/>
                </a:ext>
              </a:extLst>
            </p:cNvPr>
            <p:cNvSpPr>
              <a:spLocks noChangeArrowheads="1"/>
            </p:cNvSpPr>
            <p:nvPr/>
          </p:nvSpPr>
          <p:spPr bwMode="gray">
            <a:xfrm>
              <a:off x="1144588" y="1705968"/>
              <a:ext cx="6854825" cy="1126590"/>
            </a:xfrm>
            <a:prstGeom prst="roundRect">
              <a:avLst>
                <a:gd name="adj" fmla="val 16667"/>
              </a:avLst>
            </a:prstGeom>
            <a:noFill/>
            <a:ln w="19050">
              <a:solidFill>
                <a:srgbClr val="1A6E9D"/>
              </a:solidFill>
              <a:round/>
              <a:headEnd/>
              <a:tailEnd/>
            </a:ln>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eaLnBrk="1" hangingPunct="1"/>
              <a:endParaRPr lang="zh-CN" altLang="en-US" sz="2400">
                <a:latin typeface="+mn-lt"/>
                <a:cs typeface="+mn-ea"/>
                <a:sym typeface="+mn-lt"/>
              </a:endParaRPr>
            </a:p>
          </p:txBody>
        </p:sp>
        <p:sp>
          <p:nvSpPr>
            <p:cNvPr id="11" name="AutoShape 17">
              <a:extLst>
                <a:ext uri="{FF2B5EF4-FFF2-40B4-BE49-F238E27FC236}">
                  <a16:creationId xmlns:a16="http://schemas.microsoft.com/office/drawing/2014/main" id="{01C03F3D-2C10-4384-AA14-E022D44B1B19}"/>
                </a:ext>
              </a:extLst>
            </p:cNvPr>
            <p:cNvSpPr>
              <a:spLocks noChangeArrowheads="1"/>
            </p:cNvSpPr>
            <p:nvPr/>
          </p:nvSpPr>
          <p:spPr bwMode="gray">
            <a:xfrm>
              <a:off x="2224088" y="1483717"/>
              <a:ext cx="4686300" cy="417704"/>
            </a:xfrm>
            <a:prstGeom prst="roundRect">
              <a:avLst>
                <a:gd name="adj" fmla="val 17509"/>
              </a:avLst>
            </a:prstGeom>
            <a:solidFill>
              <a:srgbClr val="1A6E9D"/>
            </a:solidFill>
            <a:ln>
              <a:noFill/>
            </a:ln>
            <a:effectLst/>
            <a:extLst>
              <a:ext uri="{91240B29-F687-4F45-9708-019B960494DF}">
                <a14:hiddenLine xmlns:a14="http://schemas.microsoft.com/office/drawing/2010/main" w="9525">
                  <a:solidFill>
                    <a:srgbClr val="000000"/>
                  </a:solidFill>
                  <a:round/>
                  <a:headEnd/>
                  <a:tailEnd/>
                </a14:hiddenLine>
              </a:ext>
            </a:extLst>
          </p:spPr>
          <p:txBody>
            <a:bodyPr wrap="none" anchor="ct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eaLnBrk="1" hangingPunct="1"/>
              <a:endParaRPr lang="zh-CN" altLang="en-US" sz="2400" dirty="0">
                <a:latin typeface="+mn-lt"/>
                <a:cs typeface="+mn-ea"/>
                <a:sym typeface="+mn-lt"/>
              </a:endParaRPr>
            </a:p>
          </p:txBody>
        </p:sp>
        <p:sp>
          <p:nvSpPr>
            <p:cNvPr id="12" name="Rectangle 21">
              <a:extLst>
                <a:ext uri="{FF2B5EF4-FFF2-40B4-BE49-F238E27FC236}">
                  <a16:creationId xmlns:a16="http://schemas.microsoft.com/office/drawing/2014/main" id="{C76AF0B2-0B47-4646-94CF-6678A9D85760}"/>
                </a:ext>
              </a:extLst>
            </p:cNvPr>
            <p:cNvSpPr>
              <a:spLocks noChangeArrowheads="1"/>
            </p:cNvSpPr>
            <p:nvPr/>
          </p:nvSpPr>
          <p:spPr bwMode="gray">
            <a:xfrm>
              <a:off x="3681839" y="1494853"/>
              <a:ext cx="1770795" cy="35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lgn="ctr">
                <a:spcBef>
                  <a:spcPct val="50000"/>
                </a:spcBef>
                <a:buClr>
                  <a:srgbClr val="1F3F5F"/>
                </a:buClr>
              </a:pPr>
              <a:r>
                <a:rPr lang="en-US" altLang="zh-CN" sz="3200" b="1" dirty="0">
                  <a:solidFill>
                    <a:schemeClr val="bg1"/>
                  </a:solidFill>
                  <a:latin typeface="Times New Roman" panose="02020603050405020304" pitchFamily="18" charset="0"/>
                  <a:cs typeface="Times New Roman" panose="02020603050405020304" pitchFamily="18" charset="0"/>
                  <a:sym typeface="+mn-lt"/>
                </a:rPr>
                <a:t>Clause Parsing</a:t>
              </a:r>
              <a:endParaRPr lang="zh-CN" altLang="en-US" sz="3200" b="1" dirty="0">
                <a:solidFill>
                  <a:schemeClr val="bg1"/>
                </a:solidFill>
                <a:latin typeface="Times New Roman" panose="02020603050405020304" pitchFamily="18" charset="0"/>
                <a:cs typeface="Times New Roman" panose="02020603050405020304" pitchFamily="18" charset="0"/>
                <a:sym typeface="+mn-lt"/>
              </a:endParaRPr>
            </a:p>
          </p:txBody>
        </p:sp>
        <p:sp>
          <p:nvSpPr>
            <p:cNvPr id="13" name="Rectangle 25">
              <a:extLst>
                <a:ext uri="{FF2B5EF4-FFF2-40B4-BE49-F238E27FC236}">
                  <a16:creationId xmlns:a16="http://schemas.microsoft.com/office/drawing/2014/main" id="{17E731B2-273F-45FA-8977-BC632F451554}"/>
                </a:ext>
              </a:extLst>
            </p:cNvPr>
            <p:cNvSpPr>
              <a:spLocks noChangeArrowheads="1"/>
            </p:cNvSpPr>
            <p:nvPr/>
          </p:nvSpPr>
          <p:spPr bwMode="auto">
            <a:xfrm>
              <a:off x="1197777" y="1869176"/>
              <a:ext cx="6854825" cy="907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altLang="zh-CN" b="1" dirty="0">
                  <a:latin typeface="Times New Roman" panose="02020603050405020304" pitchFamily="18" charset="0"/>
                  <a:cs typeface="Times New Roman" panose="02020603050405020304" pitchFamily="18" charset="0"/>
                  <a:sym typeface="+mn-lt"/>
                </a:rPr>
                <a:t>We use Spacy to analyze sentence’s syntactic structure to parse a composite clause to simple clauses with  conjunctions like “and”, “or”, and “not”. Each simple clause will further be parsed to corresponding atomic formula.</a:t>
              </a:r>
            </a:p>
            <a:p>
              <a:pPr algn="ctr"/>
              <a:r>
                <a:rPr lang="en-US" altLang="zh-CN" b="1" dirty="0">
                  <a:solidFill>
                    <a:schemeClr val="accent6"/>
                  </a:solidFill>
                  <a:latin typeface="Times New Roman" panose="02020603050405020304" pitchFamily="18" charset="0"/>
                  <a:cs typeface="Times New Roman" panose="02020603050405020304" pitchFamily="18" charset="0"/>
                </a:rPr>
                <a:t>The offset argument must be greater than or equal to 0, </a:t>
              </a:r>
            </a:p>
            <a:p>
              <a:pPr algn="ctr"/>
              <a:r>
                <a:rPr lang="en-US" altLang="zh-CN" b="1" dirty="0">
                  <a:solidFill>
                    <a:schemeClr val="accent6"/>
                  </a:solidFill>
                  <a:latin typeface="Times New Roman" panose="02020603050405020304" pitchFamily="18" charset="0"/>
                  <a:cs typeface="Times New Roman" panose="02020603050405020304" pitchFamily="18" charset="0"/>
                </a:rPr>
                <a:t>and less than or equal to the length of this sequence.=&gt;C1 ∧ C2</a:t>
              </a:r>
            </a:p>
          </p:txBody>
        </p:sp>
      </p:grpSp>
      <p:sp>
        <p:nvSpPr>
          <p:cNvPr id="15" name="矩形 14">
            <a:extLst>
              <a:ext uri="{FF2B5EF4-FFF2-40B4-BE49-F238E27FC236}">
                <a16:creationId xmlns:a16="http://schemas.microsoft.com/office/drawing/2014/main" id="{32014E97-39C7-49C7-AF7E-D1E2FC95A4D0}"/>
              </a:ext>
            </a:extLst>
          </p:cNvPr>
          <p:cNvSpPr/>
          <p:nvPr/>
        </p:nvSpPr>
        <p:spPr>
          <a:xfrm>
            <a:off x="35546" y="1284278"/>
            <a:ext cx="6991967" cy="707886"/>
          </a:xfrm>
          <a:prstGeom prst="rect">
            <a:avLst/>
          </a:prstGeom>
        </p:spPr>
        <p:txBody>
          <a:bodyPr wrap="square">
            <a:spAutoFit/>
          </a:bodyPr>
          <a:lstStyle/>
          <a:p>
            <a:r>
              <a:rPr lang="en-US" altLang="zh-CN" sz="2000" b="1" dirty="0" err="1">
                <a:solidFill>
                  <a:srgbClr val="FF0000"/>
                </a:solidFill>
                <a:latin typeface="Times New Roman" panose="02020603050405020304" pitchFamily="18" charset="0"/>
                <a:cs typeface="Times New Roman" panose="02020603050405020304" pitchFamily="18" charset="0"/>
              </a:rPr>
              <a:t>GreaterOrEqual</a:t>
            </a:r>
            <a:r>
              <a:rPr lang="en-US" altLang="zh-CN" sz="2000" b="1" dirty="0">
                <a:solidFill>
                  <a:srgbClr val="FF0000"/>
                </a:solidFill>
                <a:latin typeface="Times New Roman" panose="02020603050405020304" pitchFamily="18" charset="0"/>
                <a:cs typeface="Times New Roman" panose="02020603050405020304" pitchFamily="18" charset="0"/>
              </a:rPr>
              <a:t>(the offset argument,0),</a:t>
            </a:r>
          </a:p>
          <a:p>
            <a:r>
              <a:rPr lang="en-US" altLang="zh-CN" sz="2000" b="1" dirty="0" err="1">
                <a:solidFill>
                  <a:srgbClr val="FF0000"/>
                </a:solidFill>
                <a:latin typeface="Times New Roman" panose="02020603050405020304" pitchFamily="18" charset="0"/>
                <a:cs typeface="Times New Roman" panose="02020603050405020304" pitchFamily="18" charset="0"/>
              </a:rPr>
              <a:t>LessOrEqual</a:t>
            </a:r>
            <a:r>
              <a:rPr lang="en-US" altLang="zh-CN" sz="2000" b="1" dirty="0">
                <a:solidFill>
                  <a:srgbClr val="FF0000"/>
                </a:solidFill>
                <a:latin typeface="Times New Roman" panose="02020603050405020304" pitchFamily="18" charset="0"/>
                <a:cs typeface="Times New Roman" panose="02020603050405020304" pitchFamily="18" charset="0"/>
              </a:rPr>
              <a:t>(The offset argument, the length of this sequence)</a:t>
            </a:r>
            <a:endParaRPr lang="zh-CN" altLang="en-US" sz="2000" dirty="0">
              <a:solidFill>
                <a:srgbClr val="FF0000"/>
              </a:solidFill>
            </a:endParaRPr>
          </a:p>
        </p:txBody>
      </p:sp>
      <p:sp>
        <p:nvSpPr>
          <p:cNvPr id="17" name="右箭头 2">
            <a:extLst>
              <a:ext uri="{FF2B5EF4-FFF2-40B4-BE49-F238E27FC236}">
                <a16:creationId xmlns:a16="http://schemas.microsoft.com/office/drawing/2014/main" id="{43D44FC8-64A7-4DB1-9B17-70B9DC300EA6}"/>
              </a:ext>
            </a:extLst>
          </p:cNvPr>
          <p:cNvSpPr/>
          <p:nvPr/>
        </p:nvSpPr>
        <p:spPr>
          <a:xfrm>
            <a:off x="5896385" y="1208794"/>
            <a:ext cx="1285465" cy="557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D2C863C6-5FB8-465F-9F1E-4702DBA2A926}"/>
              </a:ext>
            </a:extLst>
          </p:cNvPr>
          <p:cNvSpPr/>
          <p:nvPr/>
        </p:nvSpPr>
        <p:spPr>
          <a:xfrm>
            <a:off x="7181850" y="1083253"/>
            <a:ext cx="4935665" cy="1015663"/>
          </a:xfrm>
          <a:prstGeom prst="rect">
            <a:avLst/>
          </a:prstGeom>
        </p:spPr>
        <p:txBody>
          <a:bodyPr wrap="square">
            <a:spAutoFit/>
          </a:bodyPr>
          <a:lstStyle/>
          <a:p>
            <a:pPr algn="ctr"/>
            <a:r>
              <a:rPr lang="en-US" altLang="zh-CN" sz="2000" b="1" dirty="0" err="1">
                <a:solidFill>
                  <a:srgbClr val="FF0000"/>
                </a:solidFill>
                <a:latin typeface="Times New Roman" panose="02020603050405020304" pitchFamily="18" charset="0"/>
                <a:cs typeface="Times New Roman" panose="02020603050405020304" pitchFamily="18" charset="0"/>
              </a:rPr>
              <a:t>GreaterOrEqual</a:t>
            </a:r>
            <a:r>
              <a:rPr lang="en-US" altLang="zh-CN" sz="2000" b="1" dirty="0">
                <a:solidFill>
                  <a:srgbClr val="FF0000"/>
                </a:solidFill>
                <a:latin typeface="Times New Roman" panose="02020603050405020304" pitchFamily="18" charset="0"/>
                <a:cs typeface="Times New Roman" panose="02020603050405020304" pitchFamily="18" charset="0"/>
              </a:rPr>
              <a:t>(the offset argument,0) ∧ </a:t>
            </a:r>
            <a:r>
              <a:rPr lang="en-US" altLang="zh-CN" sz="2000" b="1" dirty="0" err="1">
                <a:solidFill>
                  <a:srgbClr val="FF0000"/>
                </a:solidFill>
                <a:latin typeface="Times New Roman" panose="02020603050405020304" pitchFamily="18" charset="0"/>
                <a:cs typeface="Times New Roman" panose="02020603050405020304" pitchFamily="18" charset="0"/>
              </a:rPr>
              <a:t>LessOrEqual</a:t>
            </a:r>
            <a:r>
              <a:rPr lang="en-US" altLang="zh-CN" sz="2000" b="1" dirty="0">
                <a:solidFill>
                  <a:srgbClr val="FF0000"/>
                </a:solidFill>
                <a:latin typeface="Times New Roman" panose="02020603050405020304" pitchFamily="18" charset="0"/>
                <a:cs typeface="Times New Roman" panose="02020603050405020304" pitchFamily="18" charset="0"/>
              </a:rPr>
              <a:t>(The offset argument, the length of this sequence)</a:t>
            </a:r>
            <a:endParaRPr lang="zh-CN" altLang="en-US" sz="2000" dirty="0">
              <a:solidFill>
                <a:srgbClr val="FF0000"/>
              </a:solidFill>
            </a:endParaRPr>
          </a:p>
        </p:txBody>
      </p:sp>
    </p:spTree>
    <p:extLst>
      <p:ext uri="{BB962C8B-B14F-4D97-AF65-F5344CB8AC3E}">
        <p14:creationId xmlns:p14="http://schemas.microsoft.com/office/powerpoint/2010/main" val="18616556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35546" y="214916"/>
            <a:ext cx="11531826"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Linguistic Patterns for Conditional Structure Parsing</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7FA5AD7A-D202-483C-B167-D3B1BD00FCD8}"/>
              </a:ext>
            </a:extLst>
          </p:cNvPr>
          <p:cNvPicPr>
            <a:picLocks noChangeAspect="1"/>
          </p:cNvPicPr>
          <p:nvPr/>
        </p:nvPicPr>
        <p:blipFill>
          <a:blip r:embed="rId3"/>
          <a:stretch>
            <a:fillRect/>
          </a:stretch>
        </p:blipFill>
        <p:spPr>
          <a:xfrm>
            <a:off x="35546" y="2027909"/>
            <a:ext cx="12156454" cy="1836000"/>
          </a:xfrm>
          <a:prstGeom prst="rect">
            <a:avLst/>
          </a:prstGeom>
        </p:spPr>
      </p:pic>
      <p:sp>
        <p:nvSpPr>
          <p:cNvPr id="3" name="矩形 2">
            <a:extLst>
              <a:ext uri="{FF2B5EF4-FFF2-40B4-BE49-F238E27FC236}">
                <a16:creationId xmlns:a16="http://schemas.microsoft.com/office/drawing/2014/main" id="{68E3AF67-EED8-4F7F-AC7F-B7663E484BF0}"/>
              </a:ext>
            </a:extLst>
          </p:cNvPr>
          <p:cNvSpPr/>
          <p:nvPr/>
        </p:nvSpPr>
        <p:spPr>
          <a:xfrm>
            <a:off x="953133" y="4461087"/>
            <a:ext cx="10429508" cy="954107"/>
          </a:xfrm>
          <a:prstGeom prst="rect">
            <a:avLst/>
          </a:prstGeom>
        </p:spPr>
        <p:txBody>
          <a:bodyPr wrap="square">
            <a:spAutoFit/>
          </a:bodyPr>
          <a:lstStyle/>
          <a:p>
            <a:pPr algn="ctr"/>
            <a:r>
              <a:rPr lang="en-US" altLang="zh-CN" sz="2400" dirty="0">
                <a:solidFill>
                  <a:srgbClr val="24292E"/>
                </a:solidFill>
                <a:latin typeface="-apple-system"/>
              </a:rPr>
              <a:t>. </a:t>
            </a:r>
            <a:r>
              <a:rPr lang="en-US" altLang="zh-CN" sz="2800" b="1" dirty="0">
                <a:latin typeface="Times New Roman" panose="02020603050405020304" pitchFamily="18" charset="0"/>
                <a:cs typeface="Times New Roman" panose="02020603050405020304" pitchFamily="18" charset="0"/>
              </a:rPr>
              <a:t>We defined </a:t>
            </a:r>
            <a:r>
              <a:rPr lang="en-US" altLang="zh-CN" sz="2800" b="1" dirty="0">
                <a:solidFill>
                  <a:srgbClr val="FF0000"/>
                </a:solidFill>
                <a:latin typeface="Times New Roman" panose="02020603050405020304" pitchFamily="18" charset="0"/>
                <a:cs typeface="Times New Roman" panose="02020603050405020304" pitchFamily="18" charset="0"/>
              </a:rPr>
              <a:t>51</a:t>
            </a:r>
            <a:r>
              <a:rPr lang="en-US" altLang="zh-CN" sz="2800" b="1" dirty="0">
                <a:latin typeface="Times New Roman" panose="02020603050405020304" pitchFamily="18" charset="0"/>
                <a:cs typeface="Times New Roman" panose="02020603050405020304" pitchFamily="18" charset="0"/>
              </a:rPr>
              <a:t> linguistic patterns to recognize the logical relations by analyzing the directive sentences from API documentation.</a:t>
            </a:r>
            <a:endParaRPr lang="zh-CN" alt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6169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35546" y="214916"/>
            <a:ext cx="11531826"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Argument Parsing</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grpSp>
        <p:nvGrpSpPr>
          <p:cNvPr id="11" name="i$líďè">
            <a:extLst>
              <a:ext uri="{FF2B5EF4-FFF2-40B4-BE49-F238E27FC236}">
                <a16:creationId xmlns:a16="http://schemas.microsoft.com/office/drawing/2014/main" id="{70C98EC5-D54D-4D97-9795-7301D9A0EC90}"/>
              </a:ext>
            </a:extLst>
          </p:cNvPr>
          <p:cNvGrpSpPr/>
          <p:nvPr/>
        </p:nvGrpSpPr>
        <p:grpSpPr>
          <a:xfrm>
            <a:off x="4016927" y="2523899"/>
            <a:ext cx="3569062" cy="2940701"/>
            <a:chOff x="3005799" y="1987564"/>
            <a:chExt cx="4989561" cy="3666793"/>
          </a:xfrm>
        </p:grpSpPr>
        <p:sp>
          <p:nvSpPr>
            <p:cNvPr id="12" name="îS1îḋe">
              <a:extLst>
                <a:ext uri="{FF2B5EF4-FFF2-40B4-BE49-F238E27FC236}">
                  <a16:creationId xmlns:a16="http://schemas.microsoft.com/office/drawing/2014/main" id="{CE474D42-9709-4C23-BD3C-ADDD59D91E86}"/>
                </a:ext>
              </a:extLst>
            </p:cNvPr>
            <p:cNvSpPr/>
            <p:nvPr/>
          </p:nvSpPr>
          <p:spPr bwMode="auto">
            <a:xfrm rot="5400000">
              <a:off x="3544015" y="2098211"/>
              <a:ext cx="1346370" cy="1598998"/>
            </a:xfrm>
            <a:custGeom>
              <a:avLst/>
              <a:gdLst>
                <a:gd name="T0" fmla="*/ 0 w 581"/>
                <a:gd name="T1" fmla="*/ 690 h 690"/>
                <a:gd name="T2" fmla="*/ 0 w 581"/>
                <a:gd name="T3" fmla="*/ 328 h 690"/>
                <a:gd name="T4" fmla="*/ 128 w 581"/>
                <a:gd name="T5" fmla="*/ 200 h 690"/>
                <a:gd name="T6" fmla="*/ 382 w 581"/>
                <a:gd name="T7" fmla="*/ 200 h 690"/>
                <a:gd name="T8" fmla="*/ 581 w 581"/>
                <a:gd name="T9" fmla="*/ 0 h 690"/>
              </a:gdLst>
              <a:ahLst/>
              <a:cxnLst>
                <a:cxn ang="0">
                  <a:pos x="T0" y="T1"/>
                </a:cxn>
                <a:cxn ang="0">
                  <a:pos x="T2" y="T3"/>
                </a:cxn>
                <a:cxn ang="0">
                  <a:pos x="T4" y="T5"/>
                </a:cxn>
                <a:cxn ang="0">
                  <a:pos x="T6" y="T7"/>
                </a:cxn>
                <a:cxn ang="0">
                  <a:pos x="T8" y="T9"/>
                </a:cxn>
              </a:cxnLst>
              <a:rect l="0" t="0" r="r" b="b"/>
              <a:pathLst>
                <a:path w="581" h="690">
                  <a:moveTo>
                    <a:pt x="0" y="690"/>
                  </a:moveTo>
                  <a:cubicBezTo>
                    <a:pt x="0" y="328"/>
                    <a:pt x="0" y="328"/>
                    <a:pt x="0" y="328"/>
                  </a:cubicBezTo>
                  <a:cubicBezTo>
                    <a:pt x="0" y="257"/>
                    <a:pt x="57" y="200"/>
                    <a:pt x="128" y="200"/>
                  </a:cubicBezTo>
                  <a:cubicBezTo>
                    <a:pt x="382" y="200"/>
                    <a:pt x="382" y="200"/>
                    <a:pt x="382" y="200"/>
                  </a:cubicBezTo>
                  <a:cubicBezTo>
                    <a:pt x="492" y="200"/>
                    <a:pt x="581" y="111"/>
                    <a:pt x="581" y="0"/>
                  </a:cubicBezTo>
                </a:path>
              </a:pathLst>
            </a:custGeom>
            <a:noFill/>
            <a:ln w="180975" cap="rnd">
              <a:solidFill>
                <a:schemeClr val="accent3"/>
              </a:solidFill>
              <a:prstDash val="solid"/>
              <a:round/>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cs typeface="+mn-ea"/>
                <a:sym typeface="+mn-lt"/>
              </a:endParaRPr>
            </a:p>
          </p:txBody>
        </p:sp>
        <p:sp>
          <p:nvSpPr>
            <p:cNvPr id="13" name="íṧ1íḍê">
              <a:extLst>
                <a:ext uri="{FF2B5EF4-FFF2-40B4-BE49-F238E27FC236}">
                  <a16:creationId xmlns:a16="http://schemas.microsoft.com/office/drawing/2014/main" id="{C456D8E7-9BF7-4FBF-9368-5C082FC8F887}"/>
                </a:ext>
              </a:extLst>
            </p:cNvPr>
            <p:cNvSpPr/>
            <p:nvPr/>
          </p:nvSpPr>
          <p:spPr bwMode="auto">
            <a:xfrm rot="5400000">
              <a:off x="3518557" y="3845066"/>
              <a:ext cx="1346370" cy="1649915"/>
            </a:xfrm>
            <a:custGeom>
              <a:avLst/>
              <a:gdLst>
                <a:gd name="T0" fmla="*/ 581 w 581"/>
                <a:gd name="T1" fmla="*/ 712 h 712"/>
                <a:gd name="T2" fmla="*/ 581 w 581"/>
                <a:gd name="T3" fmla="*/ 328 h 712"/>
                <a:gd name="T4" fmla="*/ 453 w 581"/>
                <a:gd name="T5" fmla="*/ 200 h 712"/>
                <a:gd name="T6" fmla="*/ 200 w 581"/>
                <a:gd name="T7" fmla="*/ 200 h 712"/>
                <a:gd name="T8" fmla="*/ 0 w 581"/>
                <a:gd name="T9" fmla="*/ 0 h 712"/>
              </a:gdLst>
              <a:ahLst/>
              <a:cxnLst>
                <a:cxn ang="0">
                  <a:pos x="T0" y="T1"/>
                </a:cxn>
                <a:cxn ang="0">
                  <a:pos x="T2" y="T3"/>
                </a:cxn>
                <a:cxn ang="0">
                  <a:pos x="T4" y="T5"/>
                </a:cxn>
                <a:cxn ang="0">
                  <a:pos x="T6" y="T7"/>
                </a:cxn>
                <a:cxn ang="0">
                  <a:pos x="T8" y="T9"/>
                </a:cxn>
              </a:cxnLst>
              <a:rect l="0" t="0" r="r" b="b"/>
              <a:pathLst>
                <a:path w="581" h="712">
                  <a:moveTo>
                    <a:pt x="581" y="712"/>
                  </a:moveTo>
                  <a:cubicBezTo>
                    <a:pt x="581" y="328"/>
                    <a:pt x="581" y="328"/>
                    <a:pt x="581" y="328"/>
                  </a:cubicBezTo>
                  <a:cubicBezTo>
                    <a:pt x="581" y="257"/>
                    <a:pt x="524" y="200"/>
                    <a:pt x="453" y="200"/>
                  </a:cubicBezTo>
                  <a:cubicBezTo>
                    <a:pt x="200" y="200"/>
                    <a:pt x="200" y="200"/>
                    <a:pt x="200" y="200"/>
                  </a:cubicBezTo>
                  <a:cubicBezTo>
                    <a:pt x="90" y="200"/>
                    <a:pt x="0" y="111"/>
                    <a:pt x="0" y="0"/>
                  </a:cubicBezTo>
                </a:path>
              </a:pathLst>
            </a:custGeom>
            <a:noFill/>
            <a:ln w="180975" cap="rnd">
              <a:solidFill>
                <a:schemeClr val="accent1"/>
              </a:solidFill>
              <a:prstDash val="solid"/>
              <a:round/>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cs typeface="+mn-ea"/>
                <a:sym typeface="+mn-lt"/>
              </a:endParaRPr>
            </a:p>
          </p:txBody>
        </p:sp>
        <p:sp>
          <p:nvSpPr>
            <p:cNvPr id="15" name="íślîḑé">
              <a:extLst>
                <a:ext uri="{FF2B5EF4-FFF2-40B4-BE49-F238E27FC236}">
                  <a16:creationId xmlns:a16="http://schemas.microsoft.com/office/drawing/2014/main" id="{C73F55DD-D09A-4F9B-8E23-82AEA4C5694E}"/>
                </a:ext>
              </a:extLst>
            </p:cNvPr>
            <p:cNvSpPr/>
            <p:nvPr/>
          </p:nvSpPr>
          <p:spPr bwMode="auto">
            <a:xfrm rot="5400000">
              <a:off x="5102867" y="1656602"/>
              <a:ext cx="1495205" cy="4289780"/>
            </a:xfrm>
            <a:custGeom>
              <a:avLst/>
              <a:gdLst>
                <a:gd name="T0" fmla="*/ 0 w 645"/>
                <a:gd name="T1" fmla="*/ 1852 h 1852"/>
                <a:gd name="T2" fmla="*/ 0 w 645"/>
                <a:gd name="T3" fmla="*/ 1691 h 1852"/>
                <a:gd name="T4" fmla="*/ 65 w 645"/>
                <a:gd name="T5" fmla="*/ 1625 h 1852"/>
                <a:gd name="T6" fmla="*/ 208 w 645"/>
                <a:gd name="T7" fmla="*/ 1625 h 1852"/>
                <a:gd name="T8" fmla="*/ 407 w 645"/>
                <a:gd name="T9" fmla="*/ 1426 h 1852"/>
                <a:gd name="T10" fmla="*/ 407 w 645"/>
                <a:gd name="T11" fmla="*/ 1405 h 1852"/>
                <a:gd name="T12" fmla="*/ 407 w 645"/>
                <a:gd name="T13" fmla="*/ 676 h 1852"/>
                <a:gd name="T14" fmla="*/ 495 w 645"/>
                <a:gd name="T15" fmla="*/ 587 h 1852"/>
                <a:gd name="T16" fmla="*/ 556 w 645"/>
                <a:gd name="T17" fmla="*/ 587 h 1852"/>
                <a:gd name="T18" fmla="*/ 645 w 645"/>
                <a:gd name="T19" fmla="*/ 499 h 1852"/>
                <a:gd name="T20" fmla="*/ 633 w 645"/>
                <a:gd name="T21" fmla="*/ 454 h 1852"/>
                <a:gd name="T22" fmla="*/ 319 w 645"/>
                <a:gd name="T23" fmla="*/ 0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5" h="1852">
                  <a:moveTo>
                    <a:pt x="0" y="1852"/>
                  </a:moveTo>
                  <a:cubicBezTo>
                    <a:pt x="0" y="1691"/>
                    <a:pt x="0" y="1691"/>
                    <a:pt x="0" y="1691"/>
                  </a:cubicBezTo>
                  <a:cubicBezTo>
                    <a:pt x="0" y="1655"/>
                    <a:pt x="29" y="1625"/>
                    <a:pt x="65" y="1625"/>
                  </a:cubicBezTo>
                  <a:cubicBezTo>
                    <a:pt x="208" y="1625"/>
                    <a:pt x="208" y="1625"/>
                    <a:pt x="208" y="1625"/>
                  </a:cubicBezTo>
                  <a:cubicBezTo>
                    <a:pt x="318" y="1625"/>
                    <a:pt x="407" y="1536"/>
                    <a:pt x="407" y="1426"/>
                  </a:cubicBezTo>
                  <a:cubicBezTo>
                    <a:pt x="407" y="1405"/>
                    <a:pt x="407" y="1405"/>
                    <a:pt x="407" y="1405"/>
                  </a:cubicBezTo>
                  <a:cubicBezTo>
                    <a:pt x="407" y="676"/>
                    <a:pt x="407" y="676"/>
                    <a:pt x="407" y="676"/>
                  </a:cubicBezTo>
                  <a:cubicBezTo>
                    <a:pt x="407" y="627"/>
                    <a:pt x="446" y="587"/>
                    <a:pt x="495" y="587"/>
                  </a:cubicBezTo>
                  <a:cubicBezTo>
                    <a:pt x="556" y="587"/>
                    <a:pt x="556" y="587"/>
                    <a:pt x="556" y="587"/>
                  </a:cubicBezTo>
                  <a:cubicBezTo>
                    <a:pt x="605" y="587"/>
                    <a:pt x="645" y="548"/>
                    <a:pt x="645" y="499"/>
                  </a:cubicBezTo>
                  <a:cubicBezTo>
                    <a:pt x="645" y="482"/>
                    <a:pt x="640" y="467"/>
                    <a:pt x="633" y="454"/>
                  </a:cubicBezTo>
                  <a:cubicBezTo>
                    <a:pt x="319" y="0"/>
                    <a:pt x="319" y="0"/>
                    <a:pt x="319" y="0"/>
                  </a:cubicBezTo>
                </a:path>
              </a:pathLst>
            </a:custGeom>
            <a:noFill/>
            <a:ln w="180975" cap="rnd">
              <a:solidFill>
                <a:schemeClr val="accent2"/>
              </a:solidFill>
              <a:prstDash val="solid"/>
              <a:round/>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cs typeface="+mn-ea"/>
                <a:sym typeface="+mn-lt"/>
              </a:endParaRPr>
            </a:p>
          </p:txBody>
        </p:sp>
        <p:sp>
          <p:nvSpPr>
            <p:cNvPr id="16" name="iṥ1îďe">
              <a:extLst>
                <a:ext uri="{FF2B5EF4-FFF2-40B4-BE49-F238E27FC236}">
                  <a16:creationId xmlns:a16="http://schemas.microsoft.com/office/drawing/2014/main" id="{B98BB2A2-1677-4BE9-BB2E-051E2E8B19E7}"/>
                </a:ext>
              </a:extLst>
            </p:cNvPr>
            <p:cNvSpPr/>
            <p:nvPr/>
          </p:nvSpPr>
          <p:spPr bwMode="auto">
            <a:xfrm rot="5400000">
              <a:off x="3055895" y="1988054"/>
              <a:ext cx="482735" cy="481756"/>
            </a:xfrm>
            <a:prstGeom prst="ellipse">
              <a:avLst/>
            </a:prstGeom>
            <a:solidFill>
              <a:schemeClr val="bg1"/>
            </a:solidFill>
            <a:ln w="104775" cap="rnd">
              <a:solidFill>
                <a:schemeClr val="accent3"/>
              </a:solidFill>
              <a:prstDash val="solid"/>
              <a:round/>
            </a:ln>
          </p:spPr>
          <p:txBody>
            <a:bodyPr wrap="square" lIns="91440" tIns="45720" rIns="91440" bIns="45720" anchor="ctr">
              <a:normAutofit fontScale="62500" lnSpcReduction="20000"/>
            </a:bodyPr>
            <a:lstStyle/>
            <a:p>
              <a:pPr algn="ctr"/>
              <a:endParaRPr>
                <a:cs typeface="+mn-ea"/>
                <a:sym typeface="+mn-lt"/>
              </a:endParaRPr>
            </a:p>
          </p:txBody>
        </p:sp>
        <p:sp>
          <p:nvSpPr>
            <p:cNvPr id="17" name="ïṧľíḋé">
              <a:extLst>
                <a:ext uri="{FF2B5EF4-FFF2-40B4-BE49-F238E27FC236}">
                  <a16:creationId xmlns:a16="http://schemas.microsoft.com/office/drawing/2014/main" id="{240C5139-EF7B-44F2-9B9F-D1A639F272F4}"/>
                </a:ext>
              </a:extLst>
            </p:cNvPr>
            <p:cNvSpPr/>
            <p:nvPr/>
          </p:nvSpPr>
          <p:spPr bwMode="auto">
            <a:xfrm rot="5400000">
              <a:off x="3005207" y="5070839"/>
              <a:ext cx="584110" cy="582925"/>
            </a:xfrm>
            <a:prstGeom prst="ellipse">
              <a:avLst/>
            </a:prstGeom>
            <a:solidFill>
              <a:schemeClr val="bg2"/>
            </a:solidFill>
            <a:ln w="104775" cap="rnd">
              <a:solidFill>
                <a:schemeClr val="accent1"/>
              </a:solidFill>
              <a:prstDash val="solid"/>
              <a:round/>
            </a:ln>
          </p:spPr>
          <p:txBody>
            <a:bodyPr wrap="square" lIns="91440" tIns="45720" rIns="91440" bIns="45720" anchor="ctr">
              <a:normAutofit fontScale="85000" lnSpcReduction="20000"/>
            </a:bodyPr>
            <a:lstStyle/>
            <a:p>
              <a:pPr algn="ctr"/>
              <a:endParaRPr>
                <a:cs typeface="+mn-ea"/>
                <a:sym typeface="+mn-lt"/>
              </a:endParaRPr>
            </a:p>
          </p:txBody>
        </p:sp>
        <p:sp>
          <p:nvSpPr>
            <p:cNvPr id="18" name="iŝľíḍé">
              <a:extLst>
                <a:ext uri="{FF2B5EF4-FFF2-40B4-BE49-F238E27FC236}">
                  <a16:creationId xmlns:a16="http://schemas.microsoft.com/office/drawing/2014/main" id="{DDA11C18-9C6D-4FB1-962B-B39A758AC185}"/>
                </a:ext>
              </a:extLst>
            </p:cNvPr>
            <p:cNvSpPr/>
            <p:nvPr/>
          </p:nvSpPr>
          <p:spPr bwMode="auto">
            <a:xfrm rot="5400000">
              <a:off x="5102867" y="1624289"/>
              <a:ext cx="1495205" cy="4289780"/>
            </a:xfrm>
            <a:custGeom>
              <a:avLst/>
              <a:gdLst>
                <a:gd name="T0" fmla="*/ 645 w 645"/>
                <a:gd name="T1" fmla="*/ 1852 h 1852"/>
                <a:gd name="T2" fmla="*/ 645 w 645"/>
                <a:gd name="T3" fmla="*/ 1691 h 1852"/>
                <a:gd name="T4" fmla="*/ 579 w 645"/>
                <a:gd name="T5" fmla="*/ 1625 h 1852"/>
                <a:gd name="T6" fmla="*/ 437 w 645"/>
                <a:gd name="T7" fmla="*/ 1625 h 1852"/>
                <a:gd name="T8" fmla="*/ 237 w 645"/>
                <a:gd name="T9" fmla="*/ 1426 h 1852"/>
                <a:gd name="T10" fmla="*/ 238 w 645"/>
                <a:gd name="T11" fmla="*/ 1405 h 1852"/>
                <a:gd name="T12" fmla="*/ 238 w 645"/>
                <a:gd name="T13" fmla="*/ 676 h 1852"/>
                <a:gd name="T14" fmla="*/ 149 w 645"/>
                <a:gd name="T15" fmla="*/ 587 h 1852"/>
                <a:gd name="T16" fmla="*/ 88 w 645"/>
                <a:gd name="T17" fmla="*/ 587 h 1852"/>
                <a:gd name="T18" fmla="*/ 0 w 645"/>
                <a:gd name="T19" fmla="*/ 499 h 1852"/>
                <a:gd name="T20" fmla="*/ 12 w 645"/>
                <a:gd name="T21" fmla="*/ 454 h 1852"/>
                <a:gd name="T22" fmla="*/ 325 w 645"/>
                <a:gd name="T23" fmla="*/ 0 h 18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5" h="1852">
                  <a:moveTo>
                    <a:pt x="645" y="1852"/>
                  </a:moveTo>
                  <a:cubicBezTo>
                    <a:pt x="645" y="1691"/>
                    <a:pt x="645" y="1691"/>
                    <a:pt x="645" y="1691"/>
                  </a:cubicBezTo>
                  <a:cubicBezTo>
                    <a:pt x="645" y="1655"/>
                    <a:pt x="615" y="1625"/>
                    <a:pt x="579" y="1625"/>
                  </a:cubicBezTo>
                  <a:cubicBezTo>
                    <a:pt x="437" y="1625"/>
                    <a:pt x="437" y="1625"/>
                    <a:pt x="437" y="1625"/>
                  </a:cubicBezTo>
                  <a:cubicBezTo>
                    <a:pt x="327" y="1625"/>
                    <a:pt x="237" y="1536"/>
                    <a:pt x="237" y="1426"/>
                  </a:cubicBezTo>
                  <a:cubicBezTo>
                    <a:pt x="238" y="1405"/>
                    <a:pt x="238" y="1405"/>
                    <a:pt x="238" y="1405"/>
                  </a:cubicBezTo>
                  <a:cubicBezTo>
                    <a:pt x="238" y="676"/>
                    <a:pt x="238" y="676"/>
                    <a:pt x="238" y="676"/>
                  </a:cubicBezTo>
                  <a:cubicBezTo>
                    <a:pt x="238" y="627"/>
                    <a:pt x="198" y="587"/>
                    <a:pt x="149" y="587"/>
                  </a:cubicBezTo>
                  <a:cubicBezTo>
                    <a:pt x="88" y="587"/>
                    <a:pt x="88" y="587"/>
                    <a:pt x="88" y="587"/>
                  </a:cubicBezTo>
                  <a:cubicBezTo>
                    <a:pt x="39" y="587"/>
                    <a:pt x="0" y="548"/>
                    <a:pt x="0" y="499"/>
                  </a:cubicBezTo>
                  <a:cubicBezTo>
                    <a:pt x="0" y="482"/>
                    <a:pt x="4" y="467"/>
                    <a:pt x="12" y="454"/>
                  </a:cubicBezTo>
                  <a:cubicBezTo>
                    <a:pt x="325" y="0"/>
                    <a:pt x="325" y="0"/>
                    <a:pt x="325" y="0"/>
                  </a:cubicBezTo>
                </a:path>
              </a:pathLst>
            </a:custGeom>
            <a:noFill/>
            <a:ln w="180975" cap="rnd">
              <a:solidFill>
                <a:schemeClr val="tx2"/>
              </a:solidFill>
              <a:prstDash val="solid"/>
              <a:round/>
            </a:ln>
            <a:extLst>
              <a:ext uri="{909E8E84-426E-40DD-AFC4-6F175D3DCCD1}">
                <a14:hiddenFill xmlns:a14="http://schemas.microsoft.com/office/drawing/2010/main">
                  <a:solidFill>
                    <a:srgbClr val="FFFFFF"/>
                  </a:solidFill>
                </a14:hiddenFill>
              </a:ext>
            </a:extLst>
          </p:spPr>
          <p:txBody>
            <a:bodyPr wrap="square" lIns="91440" tIns="45720" rIns="91440" bIns="45720" anchor="ctr">
              <a:normAutofit/>
            </a:bodyPr>
            <a:lstStyle/>
            <a:p>
              <a:pPr algn="ctr"/>
              <a:endParaRPr>
                <a:cs typeface="+mn-ea"/>
                <a:sym typeface="+mn-lt"/>
              </a:endParaRPr>
            </a:p>
          </p:txBody>
        </p:sp>
        <p:sp>
          <p:nvSpPr>
            <p:cNvPr id="19" name="iSlíḍé">
              <a:extLst>
                <a:ext uri="{FF2B5EF4-FFF2-40B4-BE49-F238E27FC236}">
                  <a16:creationId xmlns:a16="http://schemas.microsoft.com/office/drawing/2014/main" id="{643C9B6F-D954-4E74-ACA3-87AB9643A161}"/>
                </a:ext>
              </a:extLst>
            </p:cNvPr>
            <p:cNvSpPr/>
            <p:nvPr/>
          </p:nvSpPr>
          <p:spPr bwMode="auto">
            <a:xfrm rot="5400000">
              <a:off x="3460274" y="4381626"/>
              <a:ext cx="260094" cy="260094"/>
            </a:xfrm>
            <a:prstGeom prst="ellipse">
              <a:avLst/>
            </a:prstGeom>
            <a:solidFill>
              <a:schemeClr val="bg1"/>
            </a:solidFill>
            <a:ln w="57150" cap="rnd">
              <a:solidFill>
                <a:schemeClr val="tx2"/>
              </a:solidFill>
              <a:prstDash val="solid"/>
              <a:round/>
            </a:ln>
          </p:spPr>
          <p:txBody>
            <a:bodyPr wrap="square" lIns="91440" tIns="45720" rIns="91440" bIns="45720" anchor="ctr">
              <a:normAutofit fontScale="25000" lnSpcReduction="20000"/>
            </a:bodyPr>
            <a:lstStyle/>
            <a:p>
              <a:pPr algn="ctr"/>
              <a:endParaRPr>
                <a:cs typeface="+mn-ea"/>
                <a:sym typeface="+mn-lt"/>
              </a:endParaRPr>
            </a:p>
          </p:txBody>
        </p:sp>
        <p:sp>
          <p:nvSpPr>
            <p:cNvPr id="20" name="îSlídé">
              <a:extLst>
                <a:ext uri="{FF2B5EF4-FFF2-40B4-BE49-F238E27FC236}">
                  <a16:creationId xmlns:a16="http://schemas.microsoft.com/office/drawing/2014/main" id="{38DC27C3-8EC1-4C1D-B63D-A69E234E31DD}"/>
                </a:ext>
              </a:extLst>
            </p:cNvPr>
            <p:cNvSpPr/>
            <p:nvPr/>
          </p:nvSpPr>
          <p:spPr bwMode="auto">
            <a:xfrm rot="5400000">
              <a:off x="3460274" y="2923957"/>
              <a:ext cx="260094" cy="260094"/>
            </a:xfrm>
            <a:prstGeom prst="ellipse">
              <a:avLst/>
            </a:prstGeom>
            <a:solidFill>
              <a:schemeClr val="bg1"/>
            </a:solidFill>
            <a:ln w="57150" cap="rnd">
              <a:solidFill>
                <a:schemeClr val="accent2"/>
              </a:solidFill>
              <a:prstDash val="solid"/>
              <a:round/>
            </a:ln>
          </p:spPr>
          <p:txBody>
            <a:bodyPr wrap="square" lIns="91440" tIns="45720" rIns="91440" bIns="45720" anchor="ctr">
              <a:normAutofit fontScale="25000" lnSpcReduction="20000"/>
            </a:bodyPr>
            <a:lstStyle/>
            <a:p>
              <a:pPr algn="ctr"/>
              <a:endParaRPr>
                <a:cs typeface="+mn-ea"/>
                <a:sym typeface="+mn-lt"/>
              </a:endParaRPr>
            </a:p>
          </p:txBody>
        </p:sp>
      </p:grpSp>
      <p:cxnSp>
        <p:nvCxnSpPr>
          <p:cNvPr id="21" name="直接连接符 20">
            <a:extLst>
              <a:ext uri="{FF2B5EF4-FFF2-40B4-BE49-F238E27FC236}">
                <a16:creationId xmlns:a16="http://schemas.microsoft.com/office/drawing/2014/main" id="{25C082B2-7F70-408E-A7A5-E3DB9BEFEF2B}"/>
              </a:ext>
            </a:extLst>
          </p:cNvPr>
          <p:cNvCxnSpPr>
            <a:cxnSpLocks/>
          </p:cNvCxnSpPr>
          <p:nvPr/>
        </p:nvCxnSpPr>
        <p:spPr>
          <a:xfrm>
            <a:off x="82948" y="2428649"/>
            <a:ext cx="3992013" cy="0"/>
          </a:xfrm>
          <a:prstGeom prst="line">
            <a:avLst/>
          </a:prstGeom>
          <a:ln w="3175" cap="rnd">
            <a:solidFill>
              <a:schemeClr val="bg1">
                <a:lumMod val="6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40EA8D4-FE22-4665-8C46-0E927C3CCF88}"/>
              </a:ext>
            </a:extLst>
          </p:cNvPr>
          <p:cNvCxnSpPr>
            <a:cxnSpLocks/>
          </p:cNvCxnSpPr>
          <p:nvPr/>
        </p:nvCxnSpPr>
        <p:spPr>
          <a:xfrm>
            <a:off x="276225" y="4761849"/>
            <a:ext cx="3998917" cy="0"/>
          </a:xfrm>
          <a:prstGeom prst="line">
            <a:avLst/>
          </a:prstGeom>
          <a:ln w="3175" cap="rnd">
            <a:solidFill>
              <a:schemeClr val="bg1">
                <a:lumMod val="6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8946187-2BB8-492A-B6B5-246508C9F5E6}"/>
              </a:ext>
            </a:extLst>
          </p:cNvPr>
          <p:cNvCxnSpPr/>
          <p:nvPr/>
        </p:nvCxnSpPr>
        <p:spPr>
          <a:xfrm>
            <a:off x="901410" y="3640482"/>
            <a:ext cx="2592000" cy="0"/>
          </a:xfrm>
          <a:prstGeom prst="line">
            <a:avLst/>
          </a:prstGeom>
          <a:ln w="3175" cap="rnd">
            <a:solidFill>
              <a:schemeClr val="bg1">
                <a:lumMod val="6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FE845E8-D7B0-474F-90A8-80A2C8630D2C}"/>
              </a:ext>
            </a:extLst>
          </p:cNvPr>
          <p:cNvSpPr txBox="1"/>
          <p:nvPr/>
        </p:nvSpPr>
        <p:spPr>
          <a:xfrm>
            <a:off x="7843593" y="3967770"/>
            <a:ext cx="3780331" cy="498663"/>
          </a:xfrm>
          <a:prstGeom prst="rect">
            <a:avLst/>
          </a:prstGeom>
          <a:noFill/>
        </p:spPr>
        <p:txBody>
          <a:bodyPr wrap="square" rtlCol="0">
            <a:spAutoFit/>
          </a:bodyPr>
          <a:lstStyle/>
          <a:p>
            <a:pPr algn="ctr">
              <a:lnSpc>
                <a:spcPct val="150000"/>
              </a:lnSpc>
            </a:pPr>
            <a:r>
              <a:rPr lang="en-US" altLang="zh-CN" sz="2000" b="1" dirty="0">
                <a:latin typeface="Times New Roman" panose="02020603050405020304" pitchFamily="18" charset="0"/>
                <a:cs typeface="Times New Roman" panose="02020603050405020304" pitchFamily="18" charset="0"/>
                <a:sym typeface="+mn-lt"/>
              </a:rPr>
              <a:t>the length of this sequence</a:t>
            </a:r>
          </a:p>
        </p:txBody>
      </p:sp>
      <p:sp>
        <p:nvSpPr>
          <p:cNvPr id="25" name="文本框 24">
            <a:extLst>
              <a:ext uri="{FF2B5EF4-FFF2-40B4-BE49-F238E27FC236}">
                <a16:creationId xmlns:a16="http://schemas.microsoft.com/office/drawing/2014/main" id="{A607481D-E577-4E8B-BCBF-6AB4BF9102A8}"/>
              </a:ext>
            </a:extLst>
          </p:cNvPr>
          <p:cNvSpPr txBox="1"/>
          <p:nvPr/>
        </p:nvSpPr>
        <p:spPr>
          <a:xfrm>
            <a:off x="-1038" y="1936741"/>
            <a:ext cx="4254073" cy="498663"/>
          </a:xfrm>
          <a:prstGeom prst="rect">
            <a:avLst/>
          </a:prstGeom>
          <a:noFill/>
        </p:spPr>
        <p:txBody>
          <a:bodyPr wrap="square" rtlCol="0">
            <a:spAutoFit/>
          </a:bodyPr>
          <a:lstStyle/>
          <a:p>
            <a:pPr algn="ctr">
              <a:lnSpc>
                <a:spcPct val="150000"/>
              </a:lnSpc>
            </a:pPr>
            <a:r>
              <a:rPr lang="en-US" altLang="zh-CN" sz="2000" b="1" dirty="0">
                <a:latin typeface="Times New Roman" panose="02020603050405020304" pitchFamily="18" charset="0"/>
                <a:cs typeface="Times New Roman" panose="02020603050405020304" pitchFamily="18" charset="0"/>
                <a:sym typeface="+mn-lt"/>
              </a:rPr>
              <a:t> Selection of Candidate API Element</a:t>
            </a:r>
            <a:endParaRPr lang="zh-CN" altLang="en-US" sz="2000" b="1" dirty="0">
              <a:latin typeface="Times New Roman" panose="02020603050405020304" pitchFamily="18" charset="0"/>
              <a:cs typeface="Times New Roman" panose="02020603050405020304" pitchFamily="18" charset="0"/>
              <a:sym typeface="+mn-lt"/>
            </a:endParaRPr>
          </a:p>
        </p:txBody>
      </p:sp>
      <p:sp>
        <p:nvSpPr>
          <p:cNvPr id="26" name="文本框 25">
            <a:extLst>
              <a:ext uri="{FF2B5EF4-FFF2-40B4-BE49-F238E27FC236}">
                <a16:creationId xmlns:a16="http://schemas.microsoft.com/office/drawing/2014/main" id="{AF22D3F9-5F0E-4C0A-BC41-19BE4D86C8F3}"/>
              </a:ext>
            </a:extLst>
          </p:cNvPr>
          <p:cNvSpPr txBox="1"/>
          <p:nvPr/>
        </p:nvSpPr>
        <p:spPr>
          <a:xfrm>
            <a:off x="467216" y="3130841"/>
            <a:ext cx="3603898" cy="498663"/>
          </a:xfrm>
          <a:prstGeom prst="rect">
            <a:avLst/>
          </a:prstGeom>
          <a:noFill/>
        </p:spPr>
        <p:txBody>
          <a:bodyPr wrap="square" rtlCol="0">
            <a:spAutoFit/>
          </a:bodyPr>
          <a:lstStyle/>
          <a:p>
            <a:pPr algn="ctr">
              <a:lnSpc>
                <a:spcPct val="150000"/>
              </a:lnSpc>
            </a:pPr>
            <a:r>
              <a:rPr lang="en-US" altLang="zh-CN" sz="2000" b="1" dirty="0">
                <a:latin typeface="Times New Roman" panose="02020603050405020304" pitchFamily="18" charset="0"/>
                <a:cs typeface="Times New Roman" panose="02020603050405020304" pitchFamily="18" charset="0"/>
                <a:sym typeface="+mn-lt"/>
              </a:rPr>
              <a:t>Candidate Filtering by Type</a:t>
            </a:r>
            <a:endParaRPr lang="zh-CN" altLang="en-US" sz="2000" b="1" dirty="0">
              <a:latin typeface="Times New Roman" panose="02020603050405020304" pitchFamily="18" charset="0"/>
              <a:cs typeface="Times New Roman" panose="02020603050405020304" pitchFamily="18" charset="0"/>
              <a:sym typeface="+mn-lt"/>
            </a:endParaRPr>
          </a:p>
        </p:txBody>
      </p:sp>
      <p:sp>
        <p:nvSpPr>
          <p:cNvPr id="27" name="文本框 26">
            <a:extLst>
              <a:ext uri="{FF2B5EF4-FFF2-40B4-BE49-F238E27FC236}">
                <a16:creationId xmlns:a16="http://schemas.microsoft.com/office/drawing/2014/main" id="{34076714-7B3C-4FE7-879E-DAD8F0C777B9}"/>
              </a:ext>
            </a:extLst>
          </p:cNvPr>
          <p:cNvSpPr txBox="1"/>
          <p:nvPr/>
        </p:nvSpPr>
        <p:spPr>
          <a:xfrm>
            <a:off x="185136" y="4221543"/>
            <a:ext cx="4214266" cy="498663"/>
          </a:xfrm>
          <a:prstGeom prst="rect">
            <a:avLst/>
          </a:prstGeom>
          <a:noFill/>
        </p:spPr>
        <p:txBody>
          <a:bodyPr wrap="square" rtlCol="0">
            <a:spAutoFit/>
          </a:bodyPr>
          <a:lstStyle/>
          <a:p>
            <a:pPr algn="ctr">
              <a:lnSpc>
                <a:spcPct val="150000"/>
              </a:lnSpc>
            </a:pPr>
            <a:r>
              <a:rPr lang="en-US" altLang="zh-CN" sz="2000" b="1" dirty="0">
                <a:latin typeface="Times New Roman" panose="02020603050405020304" pitchFamily="18" charset="0"/>
                <a:cs typeface="Times New Roman" panose="02020603050405020304" pitchFamily="18" charset="0"/>
                <a:sym typeface="+mn-lt"/>
              </a:rPr>
              <a:t>Learning based Candidate Ranking</a:t>
            </a:r>
            <a:endParaRPr lang="zh-CN" altLang="en-US" sz="2000" b="1" dirty="0">
              <a:latin typeface="Times New Roman" panose="02020603050405020304" pitchFamily="18" charset="0"/>
              <a:cs typeface="Times New Roman" panose="02020603050405020304" pitchFamily="18" charset="0"/>
              <a:sym typeface="+mn-lt"/>
            </a:endParaRPr>
          </a:p>
        </p:txBody>
      </p:sp>
      <p:sp>
        <p:nvSpPr>
          <p:cNvPr id="28" name="矩形 27">
            <a:extLst>
              <a:ext uri="{FF2B5EF4-FFF2-40B4-BE49-F238E27FC236}">
                <a16:creationId xmlns:a16="http://schemas.microsoft.com/office/drawing/2014/main" id="{6280A48F-4D37-4C07-931A-067B03F1F063}"/>
              </a:ext>
            </a:extLst>
          </p:cNvPr>
          <p:cNvSpPr/>
          <p:nvPr/>
        </p:nvSpPr>
        <p:spPr>
          <a:xfrm>
            <a:off x="2125998" y="1225072"/>
            <a:ext cx="7972217" cy="707886"/>
          </a:xfrm>
          <a:prstGeom prst="rect">
            <a:avLst/>
          </a:prstGeom>
        </p:spPr>
        <p:txBody>
          <a:bodyPr wrap="square">
            <a:spAutoFit/>
          </a:bodyPr>
          <a:lstStyle/>
          <a:p>
            <a:pPr algn="ctr"/>
            <a:r>
              <a:rPr lang="en-US" altLang="zh-CN" sz="2000" b="1" dirty="0" err="1">
                <a:solidFill>
                  <a:srgbClr val="FF0000"/>
                </a:solidFill>
                <a:latin typeface="Times New Roman" panose="02020603050405020304" pitchFamily="18" charset="0"/>
                <a:cs typeface="Times New Roman" panose="02020603050405020304" pitchFamily="18" charset="0"/>
              </a:rPr>
              <a:t>GreaterOrEqual</a:t>
            </a:r>
            <a:r>
              <a:rPr lang="en-US" altLang="zh-CN" sz="2000" b="1" dirty="0">
                <a:solidFill>
                  <a:srgbClr val="FF0000"/>
                </a:solidFill>
                <a:latin typeface="Times New Roman" panose="02020603050405020304" pitchFamily="18" charset="0"/>
                <a:cs typeface="Times New Roman" panose="02020603050405020304" pitchFamily="18" charset="0"/>
              </a:rPr>
              <a:t>(the offset argument,0) ∧ </a:t>
            </a:r>
            <a:r>
              <a:rPr lang="en-US" altLang="zh-CN" sz="2000" b="1" dirty="0" err="1">
                <a:solidFill>
                  <a:srgbClr val="FF0000"/>
                </a:solidFill>
                <a:latin typeface="Times New Roman" panose="02020603050405020304" pitchFamily="18" charset="0"/>
                <a:cs typeface="Times New Roman" panose="02020603050405020304" pitchFamily="18" charset="0"/>
              </a:rPr>
              <a:t>LessOrEqual</a:t>
            </a:r>
            <a:r>
              <a:rPr lang="en-US" altLang="zh-CN" sz="2000" b="1" dirty="0">
                <a:solidFill>
                  <a:srgbClr val="FF0000"/>
                </a:solidFill>
                <a:latin typeface="Times New Roman" panose="02020603050405020304" pitchFamily="18" charset="0"/>
                <a:cs typeface="Times New Roman" panose="02020603050405020304" pitchFamily="18" charset="0"/>
              </a:rPr>
              <a:t>(The offset argument, the length of this sequence)</a:t>
            </a:r>
            <a:endParaRPr lang="zh-CN" altLang="en-US" sz="2000" dirty="0">
              <a:solidFill>
                <a:srgbClr val="FF0000"/>
              </a:solidFill>
            </a:endParaRPr>
          </a:p>
        </p:txBody>
      </p:sp>
      <p:sp>
        <p:nvSpPr>
          <p:cNvPr id="29" name="矩形 28">
            <a:extLst>
              <a:ext uri="{FF2B5EF4-FFF2-40B4-BE49-F238E27FC236}">
                <a16:creationId xmlns:a16="http://schemas.microsoft.com/office/drawing/2014/main" id="{E2525F98-BA1A-495F-B361-5129D0EE5D73}"/>
              </a:ext>
            </a:extLst>
          </p:cNvPr>
          <p:cNvSpPr/>
          <p:nvPr/>
        </p:nvSpPr>
        <p:spPr>
          <a:xfrm>
            <a:off x="2523599" y="5704479"/>
            <a:ext cx="7144801" cy="707886"/>
          </a:xfrm>
          <a:prstGeom prst="rect">
            <a:avLst/>
          </a:prstGeom>
        </p:spPr>
        <p:txBody>
          <a:bodyPr wrap="square">
            <a:spAutoFit/>
          </a:bodyPr>
          <a:lstStyle/>
          <a:p>
            <a:pPr algn="ctr"/>
            <a:r>
              <a:rPr lang="en-US" altLang="zh-CN" sz="2000" b="1" dirty="0" err="1">
                <a:solidFill>
                  <a:srgbClr val="FF0000"/>
                </a:solidFill>
                <a:latin typeface="Times New Roman" panose="02020603050405020304" pitchFamily="18" charset="0"/>
                <a:cs typeface="Times New Roman" panose="02020603050405020304" pitchFamily="18" charset="0"/>
              </a:rPr>
              <a:t>GreaterOrEqual</a:t>
            </a:r>
            <a:r>
              <a:rPr lang="en-US" altLang="zh-CN" sz="2000" b="1" dirty="0">
                <a:solidFill>
                  <a:srgbClr val="FF0000"/>
                </a:solidFill>
                <a:latin typeface="Times New Roman" panose="02020603050405020304" pitchFamily="18" charset="0"/>
                <a:cs typeface="Times New Roman" panose="02020603050405020304" pitchFamily="18" charset="0"/>
              </a:rPr>
              <a:t>(&lt;P&gt;offset,0) ∧</a:t>
            </a:r>
          </a:p>
          <a:p>
            <a:pPr algn="ctr"/>
            <a:r>
              <a:rPr lang="en-US" altLang="zh-CN" sz="2000" b="1" dirty="0" err="1">
                <a:solidFill>
                  <a:srgbClr val="FF0000"/>
                </a:solidFill>
                <a:latin typeface="Times New Roman" panose="02020603050405020304" pitchFamily="18" charset="0"/>
                <a:cs typeface="Times New Roman" panose="02020603050405020304" pitchFamily="18" charset="0"/>
              </a:rPr>
              <a:t>LessOrEqual</a:t>
            </a:r>
            <a:r>
              <a:rPr lang="en-US" altLang="zh-CN" sz="2000" b="1" dirty="0">
                <a:solidFill>
                  <a:srgbClr val="FF0000"/>
                </a:solidFill>
                <a:latin typeface="Times New Roman" panose="02020603050405020304" pitchFamily="18" charset="0"/>
                <a:cs typeface="Times New Roman" panose="02020603050405020304" pitchFamily="18" charset="0"/>
              </a:rPr>
              <a:t>(&lt;P&gt;offset, </a:t>
            </a:r>
            <a:r>
              <a:rPr lang="en-US" altLang="zh-CN" sz="2000" b="1" dirty="0" err="1">
                <a:solidFill>
                  <a:srgbClr val="FF0000"/>
                </a:solidFill>
                <a:latin typeface="Times New Roman" panose="02020603050405020304" pitchFamily="18" charset="0"/>
                <a:cs typeface="Times New Roman" panose="02020603050405020304" pitchFamily="18" charset="0"/>
              </a:rPr>
              <a:t>StringBuffer.length</a:t>
            </a:r>
            <a:r>
              <a:rPr lang="en-US" altLang="zh-CN" sz="2000" b="1" dirty="0">
                <a:solidFill>
                  <a:srgbClr val="FF0000"/>
                </a:solidFill>
                <a:latin typeface="Times New Roman" panose="02020603050405020304" pitchFamily="18" charset="0"/>
                <a:cs typeface="Times New Roman" panose="02020603050405020304" pitchFamily="18" charset="0"/>
              </a:rPr>
              <a:t>())</a:t>
            </a:r>
            <a:endParaRPr lang="zh-CN" altLang="en-US" sz="2000" dirty="0">
              <a:solidFill>
                <a:srgbClr val="FF0000"/>
              </a:solidFill>
            </a:endParaRPr>
          </a:p>
        </p:txBody>
      </p:sp>
      <p:sp>
        <p:nvSpPr>
          <p:cNvPr id="32" name="右箭头 41">
            <a:extLst>
              <a:ext uri="{FF2B5EF4-FFF2-40B4-BE49-F238E27FC236}">
                <a16:creationId xmlns:a16="http://schemas.microsoft.com/office/drawing/2014/main" id="{E24C7851-1671-4A5C-900E-836D5336DEA6}"/>
              </a:ext>
            </a:extLst>
          </p:cNvPr>
          <p:cNvSpPr/>
          <p:nvPr/>
        </p:nvSpPr>
        <p:spPr>
          <a:xfrm rot="5400000">
            <a:off x="9442736" y="4517506"/>
            <a:ext cx="492986" cy="44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9F9443BC-9572-47E8-A779-85E0CE08B8DE}"/>
              </a:ext>
            </a:extLst>
          </p:cNvPr>
          <p:cNvSpPr txBox="1"/>
          <p:nvPr/>
        </p:nvSpPr>
        <p:spPr>
          <a:xfrm>
            <a:off x="7626626" y="4917485"/>
            <a:ext cx="4214266" cy="498663"/>
          </a:xfrm>
          <a:prstGeom prst="rect">
            <a:avLst/>
          </a:prstGeom>
          <a:noFill/>
        </p:spPr>
        <p:txBody>
          <a:bodyPr wrap="square" rtlCol="0">
            <a:spAutoFit/>
          </a:bodyPr>
          <a:lstStyle/>
          <a:p>
            <a:pPr algn="ctr">
              <a:lnSpc>
                <a:spcPct val="150000"/>
              </a:lnSpc>
            </a:pPr>
            <a:r>
              <a:rPr lang="en-US" altLang="zh-CN" sz="2000" b="1" dirty="0" err="1">
                <a:latin typeface="Times New Roman" panose="02020603050405020304" pitchFamily="18" charset="0"/>
                <a:cs typeface="Times New Roman" panose="02020603050405020304" pitchFamily="18" charset="0"/>
                <a:sym typeface="+mn-lt"/>
              </a:rPr>
              <a:t>java.lang.StringBuffer.length</a:t>
            </a:r>
            <a:r>
              <a:rPr lang="en-US" altLang="zh-CN" sz="2000" b="1" dirty="0">
                <a:latin typeface="Times New Roman" panose="02020603050405020304" pitchFamily="18" charset="0"/>
                <a:cs typeface="Times New Roman" panose="02020603050405020304" pitchFamily="18" charset="0"/>
                <a:sym typeface="+mn-lt"/>
              </a:rPr>
              <a:t>()</a:t>
            </a:r>
          </a:p>
        </p:txBody>
      </p:sp>
      <p:sp>
        <p:nvSpPr>
          <p:cNvPr id="35" name="文本框 34">
            <a:extLst>
              <a:ext uri="{FF2B5EF4-FFF2-40B4-BE49-F238E27FC236}">
                <a16:creationId xmlns:a16="http://schemas.microsoft.com/office/drawing/2014/main" id="{0798272A-EF9C-4380-904F-99F675A18D19}"/>
              </a:ext>
            </a:extLst>
          </p:cNvPr>
          <p:cNvSpPr txBox="1"/>
          <p:nvPr/>
        </p:nvSpPr>
        <p:spPr>
          <a:xfrm>
            <a:off x="7799063" y="2025236"/>
            <a:ext cx="3780331" cy="498663"/>
          </a:xfrm>
          <a:prstGeom prst="rect">
            <a:avLst/>
          </a:prstGeom>
          <a:noFill/>
        </p:spPr>
        <p:txBody>
          <a:bodyPr wrap="square" rtlCol="0">
            <a:spAutoFit/>
          </a:bodyPr>
          <a:lstStyle/>
          <a:p>
            <a:pPr algn="ctr">
              <a:lnSpc>
                <a:spcPct val="150000"/>
              </a:lnSpc>
            </a:pPr>
            <a:r>
              <a:rPr lang="en-US" altLang="zh-CN" sz="2000" b="1" dirty="0">
                <a:latin typeface="Times New Roman" panose="02020603050405020304" pitchFamily="18" charset="0"/>
                <a:cs typeface="Times New Roman" panose="02020603050405020304" pitchFamily="18" charset="0"/>
                <a:sym typeface="+mn-lt"/>
              </a:rPr>
              <a:t>the offset argument</a:t>
            </a:r>
          </a:p>
        </p:txBody>
      </p:sp>
      <p:sp>
        <p:nvSpPr>
          <p:cNvPr id="36" name="文本框 35">
            <a:extLst>
              <a:ext uri="{FF2B5EF4-FFF2-40B4-BE49-F238E27FC236}">
                <a16:creationId xmlns:a16="http://schemas.microsoft.com/office/drawing/2014/main" id="{E3655B5C-5A96-4575-9206-22A0B3BDCFEF}"/>
              </a:ext>
            </a:extLst>
          </p:cNvPr>
          <p:cNvSpPr txBox="1"/>
          <p:nvPr/>
        </p:nvSpPr>
        <p:spPr>
          <a:xfrm>
            <a:off x="6771243" y="2880050"/>
            <a:ext cx="5601909" cy="498663"/>
          </a:xfrm>
          <a:prstGeom prst="rect">
            <a:avLst/>
          </a:prstGeom>
          <a:noFill/>
        </p:spPr>
        <p:txBody>
          <a:bodyPr wrap="square" rtlCol="0">
            <a:spAutoFit/>
          </a:bodyPr>
          <a:lstStyle/>
          <a:p>
            <a:pPr algn="ctr">
              <a:lnSpc>
                <a:spcPct val="150000"/>
              </a:lnSpc>
            </a:pPr>
            <a:r>
              <a:rPr lang="en-US" altLang="zh-CN" sz="2000" b="1" dirty="0" err="1">
                <a:latin typeface="Times New Roman" panose="02020603050405020304" pitchFamily="18" charset="0"/>
                <a:cs typeface="Times New Roman" panose="02020603050405020304" pitchFamily="18" charset="0"/>
                <a:sym typeface="+mn-lt"/>
              </a:rPr>
              <a:t>java.lang.StringBuffer.insert</a:t>
            </a:r>
            <a:r>
              <a:rPr lang="en-US" altLang="zh-CN" sz="2000" b="1" dirty="0">
                <a:latin typeface="Times New Roman" panose="02020603050405020304" pitchFamily="18" charset="0"/>
                <a:cs typeface="Times New Roman" panose="02020603050405020304" pitchFamily="18" charset="0"/>
                <a:sym typeface="+mn-lt"/>
              </a:rPr>
              <a:t>(</a:t>
            </a:r>
            <a:r>
              <a:rPr lang="en-US" altLang="zh-CN" sz="2000" b="1" dirty="0" err="1">
                <a:latin typeface="Times New Roman" panose="02020603050405020304" pitchFamily="18" charset="0"/>
                <a:cs typeface="Times New Roman" panose="02020603050405020304" pitchFamily="18" charset="0"/>
                <a:sym typeface="+mn-lt"/>
              </a:rPr>
              <a:t>int,chat</a:t>
            </a:r>
            <a:r>
              <a:rPr lang="en-US" altLang="zh-CN" sz="2000" b="1" dirty="0">
                <a:latin typeface="Times New Roman" panose="02020603050405020304" pitchFamily="18" charset="0"/>
                <a:cs typeface="Times New Roman" panose="02020603050405020304" pitchFamily="18" charset="0"/>
                <a:sym typeface="+mn-lt"/>
              </a:rPr>
              <a:t>).&lt;P&gt;offset</a:t>
            </a:r>
          </a:p>
        </p:txBody>
      </p:sp>
      <p:sp>
        <p:nvSpPr>
          <p:cNvPr id="37" name="右箭头 41">
            <a:extLst>
              <a:ext uri="{FF2B5EF4-FFF2-40B4-BE49-F238E27FC236}">
                <a16:creationId xmlns:a16="http://schemas.microsoft.com/office/drawing/2014/main" id="{155B1FA6-1AD0-42C5-9509-0B630D6A1A6E}"/>
              </a:ext>
            </a:extLst>
          </p:cNvPr>
          <p:cNvSpPr/>
          <p:nvPr/>
        </p:nvSpPr>
        <p:spPr>
          <a:xfrm rot="5400000">
            <a:off x="9442736" y="2535651"/>
            <a:ext cx="492986" cy="4444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57F6C73D-F532-4FF8-A1A1-0CF255E120EC}"/>
              </a:ext>
            </a:extLst>
          </p:cNvPr>
          <p:cNvSpPr txBox="1"/>
          <p:nvPr/>
        </p:nvSpPr>
        <p:spPr>
          <a:xfrm>
            <a:off x="-28179" y="5328781"/>
            <a:ext cx="4214266" cy="707886"/>
          </a:xfrm>
          <a:prstGeom prst="rect">
            <a:avLst/>
          </a:prstGeom>
          <a:noFill/>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sym typeface="+mn-lt"/>
              </a:rPr>
              <a:t>SVM model based on features, e.g., name similarity, context similarity</a:t>
            </a:r>
            <a:endParaRPr lang="zh-CN" altLang="en-US" sz="2000" b="1" dirty="0">
              <a:latin typeface="Times New Roman" panose="02020603050405020304" pitchFamily="18" charset="0"/>
              <a:cs typeface="Times New Roman" panose="02020603050405020304" pitchFamily="18" charset="0"/>
              <a:sym typeface="+mn-lt"/>
            </a:endParaRPr>
          </a:p>
        </p:txBody>
      </p:sp>
    </p:spTree>
    <p:extLst>
      <p:ext uri="{BB962C8B-B14F-4D97-AF65-F5344CB8AC3E}">
        <p14:creationId xmlns:p14="http://schemas.microsoft.com/office/powerpoint/2010/main" val="36436225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a:extLst>
              <a:ext uri="{FF2B5EF4-FFF2-40B4-BE49-F238E27FC236}">
                <a16:creationId xmlns:a16="http://schemas.microsoft.com/office/drawing/2014/main" id="{8D45043D-1BC2-4A04-9AD4-973BE2B8D462}"/>
              </a:ext>
            </a:extLst>
          </p:cNvPr>
          <p:cNvSpPr txBox="1">
            <a:spLocks/>
          </p:cNvSpPr>
          <p:nvPr/>
        </p:nvSpPr>
        <p:spPr>
          <a:xfrm>
            <a:off x="3181546" y="3075712"/>
            <a:ext cx="4888459" cy="721147"/>
          </a:xfrm>
          <a:prstGeom prst="rect">
            <a:avLst/>
          </a:prstGeom>
        </p:spPr>
        <p:txBody>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latin typeface="Times New Roman" panose="02020603050405020304" pitchFamily="18" charset="0"/>
                <a:ea typeface="+mn-ea"/>
                <a:cs typeface="Times New Roman" panose="02020603050405020304" pitchFamily="18" charset="0"/>
              </a:rPr>
              <a:t>Evaluation</a:t>
            </a:r>
            <a:endParaRPr lang="zh-CN" altLang="en-US"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3FA2D53-9CA9-430C-8CB6-28D890F886E7}"/>
              </a:ext>
            </a:extLst>
          </p:cNvPr>
          <p:cNvSpPr txBox="1"/>
          <p:nvPr/>
        </p:nvSpPr>
        <p:spPr>
          <a:xfrm>
            <a:off x="8070005" y="2906950"/>
            <a:ext cx="1023516" cy="889909"/>
          </a:xfrm>
          <a:prstGeom prst="rect">
            <a:avLst/>
          </a:prstGeom>
          <a:noFill/>
          <a:ln w="117475">
            <a:noFill/>
          </a:ln>
        </p:spPr>
        <p:txBody>
          <a:bodyPr wrap="none" rtlCol="0">
            <a:prstTxWarp prst="textPlain">
              <a:avLst/>
            </a:prstTxWarp>
            <a:spAutoFit/>
          </a:bodyPr>
          <a:lstStyle/>
          <a:p>
            <a:r>
              <a:rPr lang="en-US" altLang="zh-CN" spc="100" dirty="0">
                <a:solidFill>
                  <a:srgbClr val="5B9BD5"/>
                </a:solidFill>
                <a:latin typeface="Impact" panose="020B0806030902050204" pitchFamily="34" charset="0"/>
                <a:cs typeface="Arial" panose="020B0604020202020204" pitchFamily="34" charset="0"/>
              </a:rPr>
              <a:t>/03</a:t>
            </a:r>
            <a:endParaRPr lang="zh-CN" altLang="en-US" spc="100" dirty="0">
              <a:solidFill>
                <a:srgbClr val="5B9BD5"/>
              </a:solidFill>
              <a:latin typeface="Impact" panose="020B0806030902050204" pitchFamily="34" charset="0"/>
              <a:cs typeface="Arial" panose="020B0604020202020204" pitchFamily="34" charset="0"/>
            </a:endParaRPr>
          </a:p>
        </p:txBody>
      </p:sp>
      <p:cxnSp>
        <p:nvCxnSpPr>
          <p:cNvPr id="31" name="直接连接符 30">
            <a:extLst>
              <a:ext uri="{FF2B5EF4-FFF2-40B4-BE49-F238E27FC236}">
                <a16:creationId xmlns:a16="http://schemas.microsoft.com/office/drawing/2014/main" id="{8BB9B83B-B5A6-480F-AFC0-89E172A6C4BA}"/>
              </a:ext>
            </a:extLst>
          </p:cNvPr>
          <p:cNvCxnSpPr/>
          <p:nvPr/>
        </p:nvCxnSpPr>
        <p:spPr>
          <a:xfrm>
            <a:off x="3328630" y="3817664"/>
            <a:ext cx="5796000" cy="0"/>
          </a:xfrm>
          <a:prstGeom prst="line">
            <a:avLst/>
          </a:prstGeom>
          <a:ln w="12700">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28986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arn(inVertical)">
                                      <p:cBhvr>
                                        <p:cTn id="10" dur="500"/>
                                        <p:tgtEl>
                                          <p:spTgt spid="30"/>
                                        </p:tgtEl>
                                      </p:cBhvr>
                                    </p:animEffect>
                                  </p:childTnLst>
                                </p:cTn>
                              </p:par>
                              <p:par>
                                <p:cTn id="11" presetID="16" presetClass="entr" presetSubtype="21"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inVertical)">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10315" t="6940" r="10297" b="3202"/>
          <a:stretch/>
        </p:blipFill>
        <p:spPr>
          <a:xfrm>
            <a:off x="465446" y="1400783"/>
            <a:ext cx="3700574" cy="4630366"/>
          </a:xfrm>
          <a:prstGeom prst="rect">
            <a:avLst/>
          </a:prstGeom>
        </p:spPr>
      </p:pic>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35546" y="214916"/>
            <a:ext cx="11531826"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Research Questions</a:t>
            </a:r>
          </a:p>
        </p:txBody>
      </p:sp>
      <p:sp>
        <p:nvSpPr>
          <p:cNvPr id="4" name="矩形 3">
            <a:extLst>
              <a:ext uri="{FF2B5EF4-FFF2-40B4-BE49-F238E27FC236}">
                <a16:creationId xmlns:a16="http://schemas.microsoft.com/office/drawing/2014/main" id="{22183931-29B0-2B4E-A547-9C5F97D57B65}"/>
              </a:ext>
            </a:extLst>
          </p:cNvPr>
          <p:cNvSpPr/>
          <p:nvPr/>
        </p:nvSpPr>
        <p:spPr>
          <a:xfrm>
            <a:off x="3680245" y="2753361"/>
            <a:ext cx="9241776" cy="584775"/>
          </a:xfrm>
          <a:prstGeom prst="rect">
            <a:avLst/>
          </a:prstGeom>
        </p:spPr>
        <p:txBody>
          <a:bodyPr wrap="squar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RQ2</a:t>
            </a:r>
            <a:r>
              <a:rPr lang="en-US" altLang="zh-CN" sz="3200" b="1" dirty="0">
                <a:latin typeface="Times New Roman" panose="02020603050405020304" pitchFamily="18" charset="0"/>
                <a:cs typeface="Times New Roman" panose="02020603050405020304" pitchFamily="18" charset="0"/>
              </a:rPr>
              <a:t>: Accuracy of FOL Directive Extraction</a:t>
            </a:r>
          </a:p>
        </p:txBody>
      </p:sp>
      <p:sp>
        <p:nvSpPr>
          <p:cNvPr id="5" name="矩形 4">
            <a:extLst>
              <a:ext uri="{FF2B5EF4-FFF2-40B4-BE49-F238E27FC236}">
                <a16:creationId xmlns:a16="http://schemas.microsoft.com/office/drawing/2014/main" id="{22183931-29B0-2B4E-A547-9C5F97D57B65}"/>
              </a:ext>
            </a:extLst>
          </p:cNvPr>
          <p:cNvSpPr/>
          <p:nvPr/>
        </p:nvSpPr>
        <p:spPr>
          <a:xfrm>
            <a:off x="3680245" y="1795287"/>
            <a:ext cx="7619380" cy="584775"/>
          </a:xfrm>
          <a:prstGeom prst="rect">
            <a:avLst/>
          </a:prstGeom>
        </p:spPr>
        <p:txBody>
          <a:bodyPr wrap="squar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RQ1</a:t>
            </a:r>
            <a:r>
              <a:rPr lang="en-US" altLang="zh-CN" sz="3200" b="1" dirty="0">
                <a:latin typeface="Times New Roman" panose="02020603050405020304" pitchFamily="18" charset="0"/>
                <a:cs typeface="Times New Roman" panose="02020603050405020304" pitchFamily="18" charset="0"/>
              </a:rPr>
              <a:t>: Quality of Key Steps</a:t>
            </a:r>
          </a:p>
        </p:txBody>
      </p:sp>
      <p:sp>
        <p:nvSpPr>
          <p:cNvPr id="6" name="矩形 5">
            <a:extLst>
              <a:ext uri="{FF2B5EF4-FFF2-40B4-BE49-F238E27FC236}">
                <a16:creationId xmlns:a16="http://schemas.microsoft.com/office/drawing/2014/main" id="{22183931-29B0-2B4E-A547-9C5F97D57B65}"/>
              </a:ext>
            </a:extLst>
          </p:cNvPr>
          <p:cNvSpPr/>
          <p:nvPr/>
        </p:nvSpPr>
        <p:spPr>
          <a:xfrm>
            <a:off x="3680245" y="4495991"/>
            <a:ext cx="8559380" cy="584775"/>
          </a:xfrm>
          <a:prstGeom prst="rect">
            <a:avLst/>
          </a:prstGeom>
        </p:spPr>
        <p:txBody>
          <a:bodyPr wrap="squar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RQ4</a:t>
            </a:r>
            <a:r>
              <a:rPr lang="en-US" altLang="zh-CN" sz="3200" b="1" dirty="0">
                <a:latin typeface="Times New Roman" panose="02020603050405020304" pitchFamily="18" charset="0"/>
                <a:cs typeface="Times New Roman" panose="02020603050405020304" pitchFamily="18" charset="0"/>
              </a:rPr>
              <a:t>: Usefulness for Supporting Code Reviews</a:t>
            </a:r>
          </a:p>
        </p:txBody>
      </p:sp>
      <p:sp>
        <p:nvSpPr>
          <p:cNvPr id="8" name="矩形 7">
            <a:extLst>
              <a:ext uri="{FF2B5EF4-FFF2-40B4-BE49-F238E27FC236}">
                <a16:creationId xmlns:a16="http://schemas.microsoft.com/office/drawing/2014/main" id="{85F7DFB8-9C7C-41FF-B3F5-240DF5404FEA}"/>
              </a:ext>
            </a:extLst>
          </p:cNvPr>
          <p:cNvSpPr/>
          <p:nvPr/>
        </p:nvSpPr>
        <p:spPr>
          <a:xfrm>
            <a:off x="3680245" y="3611191"/>
            <a:ext cx="9241776" cy="584775"/>
          </a:xfrm>
          <a:prstGeom prst="rect">
            <a:avLst/>
          </a:prstGeom>
        </p:spPr>
        <p:txBody>
          <a:bodyPr wrap="square">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RQ3</a:t>
            </a:r>
            <a:r>
              <a:rPr lang="en-US" altLang="zh-CN" sz="3200" b="1" dirty="0">
                <a:latin typeface="Times New Roman" panose="02020603050405020304" pitchFamily="18" charset="0"/>
                <a:cs typeface="Times New Roman" panose="02020603050405020304" pitchFamily="18" charset="0"/>
              </a:rPr>
              <a:t>: Generalization of </a:t>
            </a:r>
            <a:r>
              <a:rPr lang="en-US" altLang="zh-CN" sz="3200" b="1" dirty="0" err="1">
                <a:latin typeface="Times New Roman" panose="02020603050405020304" pitchFamily="18" charset="0"/>
                <a:cs typeface="Times New Roman" panose="02020603050405020304" pitchFamily="18" charset="0"/>
              </a:rPr>
              <a:t>LeadFOL</a:t>
            </a:r>
            <a:endParaRPr lang="en-US" altLang="zh-CN" sz="3200" b="1" dirty="0">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7BB7FC25-D8DC-4E9D-8056-51B31C1199B1}"/>
              </a:ext>
            </a:extLst>
          </p:cNvPr>
          <p:cNvSpPr/>
          <p:nvPr/>
        </p:nvSpPr>
        <p:spPr>
          <a:xfrm>
            <a:off x="3680245" y="5380791"/>
            <a:ext cx="7144801" cy="830997"/>
          </a:xfrm>
          <a:prstGeom prst="rect">
            <a:avLst/>
          </a:prstGeom>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Details are included in our paper.</a:t>
            </a:r>
          </a:p>
          <a:p>
            <a:pPr algn="ctr"/>
            <a:r>
              <a:rPr lang="en-US" altLang="zh-CN" sz="2400" b="1" dirty="0">
                <a:latin typeface="Times New Roman" panose="02020603050405020304" pitchFamily="18" charset="0"/>
                <a:cs typeface="Times New Roman" panose="02020603050405020304" pitchFamily="18" charset="0"/>
              </a:rPr>
              <a:t>https://liumingwei94.github.io/</a:t>
            </a:r>
            <a:endParaRPr lang="zh-CN" alt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031840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5AFC91F-214D-4170-851A-DCA234A58FDC}"/>
              </a:ext>
            </a:extLst>
          </p:cNvPr>
          <p:cNvSpPr txBox="1"/>
          <p:nvPr/>
        </p:nvSpPr>
        <p:spPr>
          <a:xfrm>
            <a:off x="264885" y="2040779"/>
            <a:ext cx="11662229" cy="3016210"/>
          </a:xfrm>
          <a:prstGeom prst="rect">
            <a:avLst/>
          </a:prstGeom>
          <a:noFill/>
        </p:spPr>
        <p:txBody>
          <a:bodyPr wrap="square" rtlCol="0">
            <a:spAutoFit/>
          </a:bodyPr>
          <a:lstStyle/>
          <a:p>
            <a:pPr>
              <a:spcBef>
                <a:spcPts val="3600"/>
              </a:spcBef>
            </a:pPr>
            <a:r>
              <a:rPr lang="en-US" altLang="zh-CN" sz="3200" b="1" dirty="0">
                <a:latin typeface="Times New Roman" panose="02020603050405020304" pitchFamily="18" charset="0"/>
                <a:ea typeface="Microsoft YaHei UI" panose="020B0503020204020204" pitchFamily="34" charset="-122"/>
                <a:cs typeface="Times New Roman" panose="02020603050405020304" pitchFamily="18" charset="0"/>
              </a:rPr>
              <a:t>We identified </a:t>
            </a:r>
            <a:r>
              <a:rPr lang="en-US" altLang="zh-CN" sz="32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24 predicates </a:t>
            </a:r>
            <a:r>
              <a:rPr lang="en-US" altLang="zh-CN" sz="3200" b="1" dirty="0">
                <a:latin typeface="Times New Roman" panose="02020603050405020304" pitchFamily="18" charset="0"/>
                <a:ea typeface="Microsoft YaHei UI" panose="020B0503020204020204" pitchFamily="34" charset="-122"/>
                <a:cs typeface="Times New Roman" panose="02020603050405020304" pitchFamily="18" charset="0"/>
              </a:rPr>
              <a:t>that can be used in atomic formulas of API directives.</a:t>
            </a:r>
          </a:p>
          <a:p>
            <a:pPr>
              <a:spcBef>
                <a:spcPts val="3600"/>
              </a:spcBef>
            </a:pPr>
            <a:r>
              <a:rPr lang="en-US" altLang="zh-CN" sz="3200" b="1" dirty="0">
                <a:latin typeface="Times New Roman" panose="02020603050405020304" pitchFamily="18" charset="0"/>
                <a:ea typeface="Microsoft YaHei UI" panose="020B0503020204020204" pitchFamily="34" charset="-122"/>
                <a:cs typeface="Times New Roman" panose="02020603050405020304" pitchFamily="18" charset="0"/>
              </a:rPr>
              <a:t>We propose a learning based approach for extracting first-order logic representations of API directives from documentation, which we call </a:t>
            </a:r>
            <a:r>
              <a:rPr lang="en-US" altLang="zh-CN" sz="3200" b="1" dirty="0" err="1">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LeadFOL</a:t>
            </a:r>
            <a:r>
              <a:rPr lang="en-US" altLang="zh-CN" sz="3200" b="1" dirty="0">
                <a:latin typeface="Times New Roman" panose="02020603050405020304" pitchFamily="18" charset="0"/>
                <a:ea typeface="Microsoft YaHei UI" panose="020B0503020204020204" pitchFamily="34" charset="-122"/>
                <a:cs typeface="Times New Roman" panose="02020603050405020304" pitchFamily="18" charset="0"/>
              </a:rPr>
              <a:t> . </a:t>
            </a:r>
          </a:p>
        </p:txBody>
      </p:sp>
      <p:sp>
        <p:nvSpPr>
          <p:cNvPr id="4" name="文本框 3">
            <a:extLst>
              <a:ext uri="{FF2B5EF4-FFF2-40B4-BE49-F238E27FC236}">
                <a16:creationId xmlns:a16="http://schemas.microsoft.com/office/drawing/2014/main" id="{AAF0C4C5-D05C-7B43-BD55-A8A6579D78B0}"/>
              </a:ext>
            </a:extLst>
          </p:cNvPr>
          <p:cNvSpPr txBox="1"/>
          <p:nvPr/>
        </p:nvSpPr>
        <p:spPr>
          <a:xfrm>
            <a:off x="0" y="256394"/>
            <a:ext cx="2145139" cy="584775"/>
          </a:xfrm>
          <a:prstGeom prst="rect">
            <a:avLst/>
          </a:prstGeom>
          <a:noFill/>
        </p:spPr>
        <p:txBody>
          <a:bodyPr wrap="none" rtlCol="0">
            <a:spAutoFit/>
          </a:bodyPr>
          <a:lstStyle/>
          <a:p>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Conclusion</a:t>
            </a:r>
            <a:endParaRPr lang="zh-CN" alt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3388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479155" y="2781679"/>
            <a:ext cx="3600000" cy="3600000"/>
            <a:chOff x="4337836" y="1629000"/>
            <a:chExt cx="3600000" cy="3600000"/>
          </a:xfrm>
        </p:grpSpPr>
        <p:sp>
          <p:nvSpPr>
            <p:cNvPr id="4" name="椭圆 3"/>
            <p:cNvSpPr/>
            <p:nvPr/>
          </p:nvSpPr>
          <p:spPr>
            <a:xfrm>
              <a:off x="4337836" y="1629000"/>
              <a:ext cx="3600000" cy="3600000"/>
            </a:xfrm>
            <a:prstGeom prst="ellipse">
              <a:avLst/>
            </a:prstGeom>
            <a:ln>
              <a:noFill/>
            </a:ln>
            <a:effectLst>
              <a:glow rad="63500">
                <a:schemeClr val="accent1">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19509" y="2828835"/>
              <a:ext cx="3236655" cy="1200329"/>
            </a:xfrm>
            <a:prstGeom prst="rect">
              <a:avLst/>
            </a:prstGeom>
            <a:noFill/>
          </p:spPr>
          <p:txBody>
            <a:bodyPr wrap="none" rtlCol="0">
              <a:spAutoFit/>
            </a:bodyPr>
            <a:lstStyle/>
            <a:p>
              <a:pPr algn="ctr"/>
              <a:r>
                <a:rPr lang="en-US" altLang="zh-CN" sz="7200" dirty="0">
                  <a:solidFill>
                    <a:schemeClr val="bg1"/>
                  </a:solidFill>
                </a:rPr>
                <a:t>THANKS</a:t>
              </a:r>
              <a:endParaRPr lang="zh-CN" altLang="en-US" sz="7200" dirty="0">
                <a:solidFill>
                  <a:schemeClr val="bg1"/>
                </a:solidFill>
              </a:endParaRPr>
            </a:p>
          </p:txBody>
        </p:sp>
        <p:cxnSp>
          <p:nvCxnSpPr>
            <p:cNvPr id="6" name="直接连接符 5"/>
            <p:cNvCxnSpPr/>
            <p:nvPr/>
          </p:nvCxnSpPr>
          <p:spPr>
            <a:xfrm>
              <a:off x="4697836" y="2828835"/>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697836" y="4029164"/>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4436036" y="1743300"/>
              <a:ext cx="3403600" cy="340360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a:extLst>
              <a:ext uri="{FF2B5EF4-FFF2-40B4-BE49-F238E27FC236}">
                <a16:creationId xmlns:a16="http://schemas.microsoft.com/office/drawing/2014/main" id="{9FD1D0D1-7E76-AF42-A205-7CBCD7086C7C}"/>
              </a:ext>
            </a:extLst>
          </p:cNvPr>
          <p:cNvPicPr>
            <a:picLocks noChangeAspect="1"/>
          </p:cNvPicPr>
          <p:nvPr/>
        </p:nvPicPr>
        <p:blipFill>
          <a:blip r:embed="rId3"/>
          <a:stretch>
            <a:fillRect/>
          </a:stretch>
        </p:blipFill>
        <p:spPr>
          <a:xfrm>
            <a:off x="7719155" y="1118682"/>
            <a:ext cx="1792115" cy="1792115"/>
          </a:xfrm>
          <a:prstGeom prst="rect">
            <a:avLst/>
          </a:prstGeom>
        </p:spPr>
      </p:pic>
      <p:sp>
        <p:nvSpPr>
          <p:cNvPr id="13" name="矩形 12">
            <a:extLst>
              <a:ext uri="{FF2B5EF4-FFF2-40B4-BE49-F238E27FC236}">
                <a16:creationId xmlns:a16="http://schemas.microsoft.com/office/drawing/2014/main" id="{D539389B-E227-6C4C-AF01-146E0828ECFF}"/>
              </a:ext>
            </a:extLst>
          </p:cNvPr>
          <p:cNvSpPr/>
          <p:nvPr/>
        </p:nvSpPr>
        <p:spPr>
          <a:xfrm>
            <a:off x="9752481" y="5595611"/>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4" name="图片 13">
            <a:extLst>
              <a:ext uri="{FF2B5EF4-FFF2-40B4-BE49-F238E27FC236}">
                <a16:creationId xmlns:a16="http://schemas.microsoft.com/office/drawing/2014/main" id="{6CFF238D-DF1B-7946-A8A0-F2F0FD16CDB5}"/>
              </a:ext>
            </a:extLst>
          </p:cNvPr>
          <p:cNvPicPr>
            <a:picLocks noChangeAspect="1"/>
          </p:cNvPicPr>
          <p:nvPr/>
        </p:nvPicPr>
        <p:blipFill>
          <a:blip r:embed="rId4"/>
          <a:stretch>
            <a:fillRect/>
          </a:stretch>
        </p:blipFill>
        <p:spPr>
          <a:xfrm>
            <a:off x="2684389" y="1134121"/>
            <a:ext cx="1768313" cy="1761239"/>
          </a:xfrm>
          <a:prstGeom prst="rect">
            <a:avLst/>
          </a:prstGeom>
        </p:spPr>
      </p:pic>
    </p:spTree>
    <p:extLst>
      <p:ext uri="{BB962C8B-B14F-4D97-AF65-F5344CB8AC3E}">
        <p14:creationId xmlns:p14="http://schemas.microsoft.com/office/powerpoint/2010/main" val="2043197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a:extLst>
              <a:ext uri="{FF2B5EF4-FFF2-40B4-BE49-F238E27FC236}">
                <a16:creationId xmlns:a16="http://schemas.microsoft.com/office/drawing/2014/main" id="{8D45043D-1BC2-4A04-9AD4-973BE2B8D462}"/>
              </a:ext>
            </a:extLst>
          </p:cNvPr>
          <p:cNvSpPr txBox="1">
            <a:spLocks/>
          </p:cNvSpPr>
          <p:nvPr/>
        </p:nvSpPr>
        <p:spPr>
          <a:xfrm>
            <a:off x="3181546" y="3075712"/>
            <a:ext cx="4888459" cy="721147"/>
          </a:xfrm>
          <a:prstGeom prst="rect">
            <a:avLst/>
          </a:prstGeom>
        </p:spPr>
        <p:txBody>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latin typeface="Times New Roman" panose="02020603050405020304" pitchFamily="18" charset="0"/>
                <a:ea typeface="+mn-ea"/>
                <a:cs typeface="Times New Roman" panose="02020603050405020304" pitchFamily="18" charset="0"/>
              </a:rPr>
              <a:t>Motivation</a:t>
            </a: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3FA2D53-9CA9-430C-8CB6-28D890F886E7}"/>
              </a:ext>
            </a:extLst>
          </p:cNvPr>
          <p:cNvSpPr txBox="1"/>
          <p:nvPr/>
        </p:nvSpPr>
        <p:spPr>
          <a:xfrm>
            <a:off x="8070005" y="2906950"/>
            <a:ext cx="1023516" cy="889909"/>
          </a:xfrm>
          <a:prstGeom prst="rect">
            <a:avLst/>
          </a:prstGeom>
          <a:noFill/>
          <a:ln w="117475">
            <a:noFill/>
          </a:ln>
        </p:spPr>
        <p:txBody>
          <a:bodyPr wrap="none" rtlCol="0">
            <a:prstTxWarp prst="textPlain">
              <a:avLst/>
            </a:prstTxWarp>
            <a:spAutoFit/>
          </a:bodyPr>
          <a:lstStyle/>
          <a:p>
            <a:r>
              <a:rPr lang="en-US" altLang="zh-CN" spc="100" dirty="0">
                <a:solidFill>
                  <a:srgbClr val="5B9BD5"/>
                </a:solidFill>
                <a:latin typeface="Impact" panose="020B0806030902050204" pitchFamily="34" charset="0"/>
                <a:cs typeface="Arial" panose="020B0604020202020204" pitchFamily="34" charset="0"/>
              </a:rPr>
              <a:t>/01</a:t>
            </a:r>
            <a:endParaRPr lang="zh-CN" altLang="en-US" spc="100" dirty="0">
              <a:solidFill>
                <a:srgbClr val="5B9BD5"/>
              </a:solidFill>
              <a:latin typeface="Impact" panose="020B0806030902050204" pitchFamily="34" charset="0"/>
              <a:cs typeface="Arial" panose="020B0604020202020204" pitchFamily="34" charset="0"/>
            </a:endParaRPr>
          </a:p>
        </p:txBody>
      </p:sp>
      <p:cxnSp>
        <p:nvCxnSpPr>
          <p:cNvPr id="31" name="直接连接符 30">
            <a:extLst>
              <a:ext uri="{FF2B5EF4-FFF2-40B4-BE49-F238E27FC236}">
                <a16:creationId xmlns:a16="http://schemas.microsoft.com/office/drawing/2014/main" id="{8BB9B83B-B5A6-480F-AFC0-89E172A6C4BA}"/>
              </a:ext>
            </a:extLst>
          </p:cNvPr>
          <p:cNvCxnSpPr/>
          <p:nvPr/>
        </p:nvCxnSpPr>
        <p:spPr>
          <a:xfrm>
            <a:off x="3328630" y="3817664"/>
            <a:ext cx="5796000" cy="0"/>
          </a:xfrm>
          <a:prstGeom prst="line">
            <a:avLst/>
          </a:prstGeom>
          <a:ln w="12700">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4778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arn(inVertical)">
                                      <p:cBhvr>
                                        <p:cTn id="10" dur="500"/>
                                        <p:tgtEl>
                                          <p:spTgt spid="30"/>
                                        </p:tgtEl>
                                      </p:cBhvr>
                                    </p:animEffect>
                                  </p:childTnLst>
                                </p:cTn>
                              </p:par>
                              <p:par>
                                <p:cTn id="11" presetID="16" presetClass="entr" presetSubtype="21"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inVertical)">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A303FA6D-E0EB-4454-AF98-29DFFBC997D4}"/>
              </a:ext>
            </a:extLst>
          </p:cNvPr>
          <p:cNvPicPr>
            <a:picLocks noChangeAspect="1"/>
          </p:cNvPicPr>
          <p:nvPr/>
        </p:nvPicPr>
        <p:blipFill rotWithShape="1">
          <a:blip r:embed="rId3">
            <a:extLst>
              <a:ext uri="{28A0092B-C50C-407E-A947-70E740481C1C}">
                <a14:useLocalDpi xmlns:a14="http://schemas.microsoft.com/office/drawing/2010/main" val="0"/>
              </a:ext>
            </a:extLst>
          </a:blip>
          <a:srcRect l="-2828" r="-1" b="79364"/>
          <a:stretch/>
        </p:blipFill>
        <p:spPr>
          <a:xfrm>
            <a:off x="244952" y="1102927"/>
            <a:ext cx="11702096" cy="1120871"/>
          </a:xfrm>
          <a:prstGeom prst="rect">
            <a:avLst/>
          </a:prstGeom>
        </p:spPr>
      </p:pic>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35546" y="214916"/>
            <a:ext cx="3060079"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Motivation</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22183931-29B0-2B4E-A547-9C5F97D57B65}"/>
              </a:ext>
            </a:extLst>
          </p:cNvPr>
          <p:cNvSpPr/>
          <p:nvPr/>
        </p:nvSpPr>
        <p:spPr>
          <a:xfrm>
            <a:off x="2079060" y="5769315"/>
            <a:ext cx="8579416" cy="830997"/>
          </a:xfrm>
          <a:prstGeom prst="rect">
            <a:avLst/>
          </a:prstGeom>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Developers often overlook directives in API documentation, which may lead to defects or improper implementations</a:t>
            </a:r>
          </a:p>
        </p:txBody>
      </p:sp>
      <p:pic>
        <p:nvPicPr>
          <p:cNvPr id="17" name="图片 16">
            <a:extLst>
              <a:ext uri="{FF2B5EF4-FFF2-40B4-BE49-F238E27FC236}">
                <a16:creationId xmlns:a16="http://schemas.microsoft.com/office/drawing/2014/main" id="{F2258CCD-A13C-4C00-8D45-96F5661A16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8339" y="2194515"/>
            <a:ext cx="9887550" cy="2432078"/>
          </a:xfrm>
          <a:prstGeom prst="rect">
            <a:avLst/>
          </a:prstGeom>
        </p:spPr>
      </p:pic>
      <p:pic>
        <p:nvPicPr>
          <p:cNvPr id="1026" name="Picture 2" descr="Bug Fix Icons - Download Free Vector Icons | Noun Project">
            <a:extLst>
              <a:ext uri="{FF2B5EF4-FFF2-40B4-BE49-F238E27FC236}">
                <a16:creationId xmlns:a16="http://schemas.microsoft.com/office/drawing/2014/main" id="{917B54EB-A69F-447C-B73A-86D9FA3059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15889" y="2939143"/>
            <a:ext cx="947180" cy="94718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39321923-5E2A-4171-B82F-933B33BD1EFB}"/>
              </a:ext>
            </a:extLst>
          </p:cNvPr>
          <p:cNvPicPr>
            <a:picLocks noChangeAspect="1"/>
          </p:cNvPicPr>
          <p:nvPr/>
        </p:nvPicPr>
        <p:blipFill>
          <a:blip r:embed="rId6"/>
          <a:stretch>
            <a:fillRect/>
          </a:stretch>
        </p:blipFill>
        <p:spPr>
          <a:xfrm>
            <a:off x="1152225" y="4945849"/>
            <a:ext cx="9845996" cy="7921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矩形 17">
            <a:extLst>
              <a:ext uri="{FF2B5EF4-FFF2-40B4-BE49-F238E27FC236}">
                <a16:creationId xmlns:a16="http://schemas.microsoft.com/office/drawing/2014/main" id="{71A37F9B-FB34-471D-B3FF-C48ADD4CACF6}"/>
              </a:ext>
            </a:extLst>
          </p:cNvPr>
          <p:cNvSpPr/>
          <p:nvPr/>
        </p:nvSpPr>
        <p:spPr>
          <a:xfrm>
            <a:off x="7410450" y="3810000"/>
            <a:ext cx="3486150" cy="342593"/>
          </a:xfrm>
          <a:prstGeom prst="rect">
            <a:avLst/>
          </a:prstGeom>
          <a:solidFill>
            <a:srgbClr val="FF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305E32E2-02D7-4A0A-A322-1CCBFBE3B9D1}"/>
              </a:ext>
            </a:extLst>
          </p:cNvPr>
          <p:cNvSpPr/>
          <p:nvPr/>
        </p:nvSpPr>
        <p:spPr>
          <a:xfrm>
            <a:off x="7410450" y="5314950"/>
            <a:ext cx="3486150" cy="371169"/>
          </a:xfrm>
          <a:prstGeom prst="rect">
            <a:avLst/>
          </a:prstGeom>
          <a:solidFill>
            <a:srgbClr val="FF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A3DACE6A-DAD8-400D-9D69-63EA0958A5A6}"/>
              </a:ext>
            </a:extLst>
          </p:cNvPr>
          <p:cNvSpPr/>
          <p:nvPr/>
        </p:nvSpPr>
        <p:spPr>
          <a:xfrm>
            <a:off x="2600325" y="4893711"/>
            <a:ext cx="7734300" cy="369332"/>
          </a:xfrm>
          <a:prstGeom prst="rect">
            <a:avLst/>
          </a:prstGeom>
        </p:spPr>
        <p:txBody>
          <a:bodyPr wrap="square">
            <a:spAutoFit/>
          </a:bodyPr>
          <a:lstStyle/>
          <a:p>
            <a:pPr algn="ctr"/>
            <a:r>
              <a:rPr lang="en-US" altLang="zh-CN" b="1" kern="0" dirty="0">
                <a:latin typeface="Times New Roman" panose="02020603050405020304" pitchFamily="18" charset="0"/>
                <a:cs typeface="Times New Roman" panose="02020603050405020304" pitchFamily="18" charset="0"/>
                <a:sym typeface="+mn-lt"/>
              </a:rPr>
              <a:t>API Directive for  </a:t>
            </a:r>
            <a:r>
              <a:rPr lang="en-US" altLang="zh-CN" b="1" kern="0" dirty="0" err="1">
                <a:latin typeface="Times New Roman" panose="02020603050405020304" pitchFamily="18" charset="0"/>
                <a:ea typeface="+mj-ea"/>
                <a:cs typeface="Times New Roman" panose="02020603050405020304" pitchFamily="18" charset="0"/>
                <a:sym typeface="+mn-lt"/>
              </a:rPr>
              <a:t>java.lang.String.ChatAt</a:t>
            </a:r>
            <a:r>
              <a:rPr lang="en-US" altLang="zh-CN" b="1" kern="0" dirty="0">
                <a:latin typeface="Times New Roman" panose="02020603050405020304" pitchFamily="18" charset="0"/>
                <a:ea typeface="+mj-ea"/>
                <a:cs typeface="Times New Roman" panose="02020603050405020304" pitchFamily="18" charset="0"/>
                <a:sym typeface="+mn-lt"/>
              </a:rPr>
              <a:t>(int) from API Documentation</a:t>
            </a:r>
            <a:endParaRPr lang="zh-CN" altLang="en-US" b="1" kern="0" dirty="0">
              <a:latin typeface="Times New Roman" panose="02020603050405020304" pitchFamily="18" charset="0"/>
              <a:ea typeface="+mj-ea"/>
              <a:cs typeface="Times New Roman" panose="02020603050405020304" pitchFamily="18" charset="0"/>
              <a:sym typeface="+mn-lt"/>
            </a:endParaRPr>
          </a:p>
        </p:txBody>
      </p:sp>
      <p:pic>
        <p:nvPicPr>
          <p:cNvPr id="22" name="图片 21">
            <a:extLst>
              <a:ext uri="{FF2B5EF4-FFF2-40B4-BE49-F238E27FC236}">
                <a16:creationId xmlns:a16="http://schemas.microsoft.com/office/drawing/2014/main" id="{03F42316-E21E-4D92-A126-B73A8483AF2E}"/>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5235" y="4893711"/>
            <a:ext cx="1130735" cy="936199"/>
          </a:xfrm>
          <a:prstGeom prst="rect">
            <a:avLst/>
          </a:prstGeom>
        </p:spPr>
      </p:pic>
    </p:spTree>
    <p:extLst>
      <p:ext uri="{BB962C8B-B14F-4D97-AF65-F5344CB8AC3E}">
        <p14:creationId xmlns:p14="http://schemas.microsoft.com/office/powerpoint/2010/main" val="38523854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35546" y="214916"/>
            <a:ext cx="11531826"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Motivation</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0A020ABC-884F-4229-82A0-4E79516D3D5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1010" y="1509331"/>
            <a:ext cx="3755776" cy="1968482"/>
          </a:xfrm>
          <a:prstGeom prst="rect">
            <a:avLst/>
          </a:prstGeom>
        </p:spPr>
      </p:pic>
      <p:sp>
        <p:nvSpPr>
          <p:cNvPr id="13" name="矩形 12">
            <a:extLst>
              <a:ext uri="{FF2B5EF4-FFF2-40B4-BE49-F238E27FC236}">
                <a16:creationId xmlns:a16="http://schemas.microsoft.com/office/drawing/2014/main" id="{D1E427F5-3BB6-4EF9-84C8-FE040A13061B}"/>
              </a:ext>
            </a:extLst>
          </p:cNvPr>
          <p:cNvSpPr/>
          <p:nvPr/>
        </p:nvSpPr>
        <p:spPr>
          <a:xfrm>
            <a:off x="7870504" y="2571185"/>
            <a:ext cx="4246424" cy="1815882"/>
          </a:xfrm>
          <a:prstGeom prst="rect">
            <a:avLst/>
          </a:prstGeom>
        </p:spPr>
        <p:txBody>
          <a:bodyPr wrap="square">
            <a:spAutoFit/>
          </a:bodyPr>
          <a:lstStyle/>
          <a:p>
            <a:pPr marL="457200" indent="-457200">
              <a:buFont typeface="Wingdings" panose="05000000000000000000" pitchFamily="2" charset="2"/>
              <a:buChar char="Ø"/>
            </a:pPr>
            <a:r>
              <a:rPr lang="en-US" altLang="zh-CN" sz="2800" b="1" dirty="0">
                <a:latin typeface="Times New Roman" panose="02020603050405020304" pitchFamily="18" charset="0"/>
                <a:cs typeface="Times New Roman" panose="02020603050405020304" pitchFamily="18" charset="0"/>
              </a:rPr>
              <a:t>Information Overload</a:t>
            </a:r>
          </a:p>
          <a:p>
            <a:pPr marL="514350" indent="-514350">
              <a:buFont typeface="Wingdings" panose="05000000000000000000" pitchFamily="2" charset="2"/>
              <a:buChar char="Ø"/>
            </a:pPr>
            <a:r>
              <a:rPr lang="en-US" altLang="zh-CN" sz="2800" b="1" dirty="0">
                <a:latin typeface="Times New Roman" panose="02020603050405020304" pitchFamily="18" charset="0"/>
                <a:cs typeface="Times New Roman" panose="02020603050405020304" pitchFamily="18" charset="0"/>
              </a:rPr>
              <a:t>Scattered Knowledge</a:t>
            </a:r>
          </a:p>
          <a:p>
            <a:pPr marL="514350" indent="-514350">
              <a:buFont typeface="Wingdings" panose="05000000000000000000" pitchFamily="2" charset="2"/>
              <a:buChar char="Ø"/>
            </a:pPr>
            <a:r>
              <a:rPr lang="en-US" altLang="zh-CN" sz="2800" b="1" dirty="0">
                <a:latin typeface="Times New Roman" panose="02020603050405020304" pitchFamily="18" charset="0"/>
                <a:cs typeface="Times New Roman" panose="02020603050405020304" pitchFamily="18" charset="0"/>
              </a:rPr>
              <a:t>Unstructured and Ambiguous Expression</a:t>
            </a:r>
            <a:endParaRPr lang="zh-CN" altLang="en-US" sz="2800" dirty="0"/>
          </a:p>
        </p:txBody>
      </p:sp>
      <p:sp>
        <p:nvSpPr>
          <p:cNvPr id="16" name="矩形 15">
            <a:extLst>
              <a:ext uri="{FF2B5EF4-FFF2-40B4-BE49-F238E27FC236}">
                <a16:creationId xmlns:a16="http://schemas.microsoft.com/office/drawing/2014/main" id="{E4662F83-16C3-4762-ABBE-843A896B1ED9}"/>
              </a:ext>
            </a:extLst>
          </p:cNvPr>
          <p:cNvSpPr/>
          <p:nvPr/>
        </p:nvSpPr>
        <p:spPr>
          <a:xfrm>
            <a:off x="780573" y="5187751"/>
            <a:ext cx="11296650" cy="830997"/>
          </a:xfrm>
          <a:prstGeom prst="rect">
            <a:avLst/>
          </a:prstGeom>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Although well-maintained API documentation exists, it is often not easy for developers to effectively access relevant knowledge on how to use an API. </a:t>
            </a:r>
          </a:p>
        </p:txBody>
      </p:sp>
      <p:pic>
        <p:nvPicPr>
          <p:cNvPr id="5" name="图片 4">
            <a:extLst>
              <a:ext uri="{FF2B5EF4-FFF2-40B4-BE49-F238E27FC236}">
                <a16:creationId xmlns:a16="http://schemas.microsoft.com/office/drawing/2014/main" id="{3744BDA7-EA7D-4871-999A-A9656B44089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19413" y="3891522"/>
            <a:ext cx="2392075" cy="1277179"/>
          </a:xfrm>
          <a:prstGeom prst="rect">
            <a:avLst/>
          </a:prstGeom>
        </p:spPr>
      </p:pic>
      <p:sp>
        <p:nvSpPr>
          <p:cNvPr id="17" name="矩形 16">
            <a:extLst>
              <a:ext uri="{FF2B5EF4-FFF2-40B4-BE49-F238E27FC236}">
                <a16:creationId xmlns:a16="http://schemas.microsoft.com/office/drawing/2014/main" id="{55ABD002-ADD4-4A56-9F24-57F50C9BD945}"/>
              </a:ext>
            </a:extLst>
          </p:cNvPr>
          <p:cNvSpPr/>
          <p:nvPr/>
        </p:nvSpPr>
        <p:spPr>
          <a:xfrm>
            <a:off x="4751892" y="1109221"/>
            <a:ext cx="3527119" cy="400110"/>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API Reference Documentation</a:t>
            </a:r>
            <a:endParaRPr lang="zh-CN" altLang="en-US" sz="2000" dirty="0"/>
          </a:p>
        </p:txBody>
      </p:sp>
      <p:pic>
        <p:nvPicPr>
          <p:cNvPr id="19" name="图片 18">
            <a:extLst>
              <a:ext uri="{FF2B5EF4-FFF2-40B4-BE49-F238E27FC236}">
                <a16:creationId xmlns:a16="http://schemas.microsoft.com/office/drawing/2014/main" id="{12947AF0-D03B-4EA0-97CA-FB58F78061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20" y="1417779"/>
            <a:ext cx="2542748" cy="2542748"/>
          </a:xfrm>
          <a:prstGeom prst="rect">
            <a:avLst/>
          </a:prstGeom>
        </p:spPr>
      </p:pic>
      <p:pic>
        <p:nvPicPr>
          <p:cNvPr id="2050" name="Picture 2" descr="Refuse Emoticon by yayayoyo | GraphicRiver">
            <a:extLst>
              <a:ext uri="{FF2B5EF4-FFF2-40B4-BE49-F238E27FC236}">
                <a16:creationId xmlns:a16="http://schemas.microsoft.com/office/drawing/2014/main" id="{AE20D16F-E160-4C62-81E4-E9AA4018D1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6887" y="1417779"/>
            <a:ext cx="1185823" cy="1410324"/>
          </a:xfrm>
          <a:prstGeom prst="rect">
            <a:avLst/>
          </a:prstGeom>
          <a:noFill/>
          <a:extLst>
            <a:ext uri="{909E8E84-426E-40DD-AFC4-6F175D3DCCD1}">
              <a14:hiddenFill xmlns:a14="http://schemas.microsoft.com/office/drawing/2010/main">
                <a:solidFill>
                  <a:srgbClr val="FFFFFF"/>
                </a:solidFill>
              </a14:hiddenFill>
            </a:ext>
          </a:extLst>
        </p:spPr>
      </p:pic>
      <p:sp>
        <p:nvSpPr>
          <p:cNvPr id="21" name="右箭头 2">
            <a:extLst>
              <a:ext uri="{FF2B5EF4-FFF2-40B4-BE49-F238E27FC236}">
                <a16:creationId xmlns:a16="http://schemas.microsoft.com/office/drawing/2014/main" id="{4EA8561A-D4F9-4904-A876-3E1DE8B2A91B}"/>
              </a:ext>
            </a:extLst>
          </p:cNvPr>
          <p:cNvSpPr/>
          <p:nvPr/>
        </p:nvSpPr>
        <p:spPr>
          <a:xfrm rot="1033569">
            <a:off x="2571608" y="3576183"/>
            <a:ext cx="2532912" cy="761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2">
            <a:extLst>
              <a:ext uri="{FF2B5EF4-FFF2-40B4-BE49-F238E27FC236}">
                <a16:creationId xmlns:a16="http://schemas.microsoft.com/office/drawing/2014/main" id="{67C59BFF-0221-4C06-9579-93189280F6EF}"/>
              </a:ext>
            </a:extLst>
          </p:cNvPr>
          <p:cNvSpPr/>
          <p:nvPr/>
        </p:nvSpPr>
        <p:spPr>
          <a:xfrm>
            <a:off x="2765747" y="2484920"/>
            <a:ext cx="1429204" cy="7054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E848B274-6FC7-454A-A812-41621EE8CF07}"/>
              </a:ext>
            </a:extLst>
          </p:cNvPr>
          <p:cNvSpPr/>
          <p:nvPr/>
        </p:nvSpPr>
        <p:spPr>
          <a:xfrm>
            <a:off x="5572723" y="3560417"/>
            <a:ext cx="1885453" cy="400110"/>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Stack Overflow</a:t>
            </a:r>
            <a:endParaRPr lang="zh-CN" altLang="en-US" sz="2000" dirty="0"/>
          </a:p>
        </p:txBody>
      </p:sp>
      <p:pic>
        <p:nvPicPr>
          <p:cNvPr id="2052" name="Picture 4" descr="白色背景上用于埋葬的墓碑空空的碎卡通墓向量例证. 插画包括有墓地, 花岗岩, 死亡, 万圣节, 恐惧- 164082087">
            <a:extLst>
              <a:ext uri="{FF2B5EF4-FFF2-40B4-BE49-F238E27FC236}">
                <a16:creationId xmlns:a16="http://schemas.microsoft.com/office/drawing/2014/main" id="{EC7BA2C6-829D-4563-9D1E-F19F541462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07668" y="1381937"/>
            <a:ext cx="1195387" cy="1195387"/>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26">
            <a:extLst>
              <a:ext uri="{FF2B5EF4-FFF2-40B4-BE49-F238E27FC236}">
                <a16:creationId xmlns:a16="http://schemas.microsoft.com/office/drawing/2014/main" id="{BAD3F110-ED72-42A3-8516-AE298A2CDDB0}"/>
              </a:ext>
            </a:extLst>
          </p:cNvPr>
          <p:cNvSpPr/>
          <p:nvPr/>
        </p:nvSpPr>
        <p:spPr>
          <a:xfrm>
            <a:off x="8838780" y="1494334"/>
            <a:ext cx="3438139" cy="954107"/>
          </a:xfrm>
          <a:prstGeom prst="rect">
            <a:avLst/>
          </a:prstGeom>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API Directive Knowledge</a:t>
            </a:r>
            <a:endParaRPr lang="zh-CN" altLang="en-US" sz="2800" dirty="0"/>
          </a:p>
        </p:txBody>
      </p:sp>
      <p:sp>
        <p:nvSpPr>
          <p:cNvPr id="28" name="右箭头 2">
            <a:extLst>
              <a:ext uri="{FF2B5EF4-FFF2-40B4-BE49-F238E27FC236}">
                <a16:creationId xmlns:a16="http://schemas.microsoft.com/office/drawing/2014/main" id="{F5F3A560-0D5C-4760-AF74-A5BFD02D375E}"/>
              </a:ext>
            </a:extLst>
          </p:cNvPr>
          <p:cNvSpPr/>
          <p:nvPr/>
        </p:nvSpPr>
        <p:spPr>
          <a:xfrm rot="10147555">
            <a:off x="7190310" y="1770219"/>
            <a:ext cx="1429204" cy="70544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87302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35546" y="214916"/>
            <a:ext cx="11531826"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Motivation</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3074" name="Picture 2" descr="Some ideas are too big | FOROALFA">
            <a:extLst>
              <a:ext uri="{FF2B5EF4-FFF2-40B4-BE49-F238E27FC236}">
                <a16:creationId xmlns:a16="http://schemas.microsoft.com/office/drawing/2014/main" id="{61CFE995-8A6F-4128-BB8F-829EDD299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852" y="278740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C69541EF-8357-446C-952B-29E11B3AF1AF}"/>
              </a:ext>
            </a:extLst>
          </p:cNvPr>
          <p:cNvPicPr>
            <a:picLocks noChangeAspect="1"/>
          </p:cNvPicPr>
          <p:nvPr/>
        </p:nvPicPr>
        <p:blipFill>
          <a:blip r:embed="rId4"/>
          <a:stretch>
            <a:fillRect/>
          </a:stretch>
        </p:blipFill>
        <p:spPr>
          <a:xfrm>
            <a:off x="2028918" y="1373088"/>
            <a:ext cx="9845996" cy="7921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8" name="矩形 17">
            <a:extLst>
              <a:ext uri="{FF2B5EF4-FFF2-40B4-BE49-F238E27FC236}">
                <a16:creationId xmlns:a16="http://schemas.microsoft.com/office/drawing/2014/main" id="{A6485EE9-0634-4087-B4BF-1484BFC6D8E9}"/>
              </a:ext>
            </a:extLst>
          </p:cNvPr>
          <p:cNvSpPr/>
          <p:nvPr/>
        </p:nvSpPr>
        <p:spPr>
          <a:xfrm>
            <a:off x="3477018" y="1320950"/>
            <a:ext cx="7734300" cy="369332"/>
          </a:xfrm>
          <a:prstGeom prst="rect">
            <a:avLst/>
          </a:prstGeom>
        </p:spPr>
        <p:txBody>
          <a:bodyPr wrap="square">
            <a:spAutoFit/>
          </a:bodyPr>
          <a:lstStyle/>
          <a:p>
            <a:pPr algn="ctr"/>
            <a:r>
              <a:rPr lang="en-US" altLang="zh-CN" b="1" kern="0" dirty="0">
                <a:latin typeface="Times New Roman" panose="02020603050405020304" pitchFamily="18" charset="0"/>
                <a:cs typeface="Times New Roman" panose="02020603050405020304" pitchFamily="18" charset="0"/>
                <a:sym typeface="+mn-lt"/>
              </a:rPr>
              <a:t>API Directive for  </a:t>
            </a:r>
            <a:r>
              <a:rPr lang="en-US" altLang="zh-CN" b="1" kern="0" dirty="0" err="1">
                <a:latin typeface="Times New Roman" panose="02020603050405020304" pitchFamily="18" charset="0"/>
                <a:ea typeface="+mj-ea"/>
                <a:cs typeface="Times New Roman" panose="02020603050405020304" pitchFamily="18" charset="0"/>
                <a:sym typeface="+mn-lt"/>
              </a:rPr>
              <a:t>java.lang.String.ChatAt</a:t>
            </a:r>
            <a:r>
              <a:rPr lang="en-US" altLang="zh-CN" b="1" kern="0" dirty="0">
                <a:latin typeface="Times New Roman" panose="02020603050405020304" pitchFamily="18" charset="0"/>
                <a:ea typeface="+mj-ea"/>
                <a:cs typeface="Times New Roman" panose="02020603050405020304" pitchFamily="18" charset="0"/>
                <a:sym typeface="+mn-lt"/>
              </a:rPr>
              <a:t>(int) from API Documentation</a:t>
            </a:r>
            <a:endParaRPr lang="zh-CN" altLang="en-US" b="1" kern="0" dirty="0">
              <a:latin typeface="Times New Roman" panose="02020603050405020304" pitchFamily="18" charset="0"/>
              <a:ea typeface="+mj-ea"/>
              <a:cs typeface="Times New Roman" panose="02020603050405020304" pitchFamily="18" charset="0"/>
              <a:sym typeface="+mn-lt"/>
            </a:endParaRPr>
          </a:p>
        </p:txBody>
      </p:sp>
      <p:sp>
        <p:nvSpPr>
          <p:cNvPr id="20" name="右箭头 41">
            <a:extLst>
              <a:ext uri="{FF2B5EF4-FFF2-40B4-BE49-F238E27FC236}">
                <a16:creationId xmlns:a16="http://schemas.microsoft.com/office/drawing/2014/main" id="{5E8EB10F-7C19-4580-ACC2-F2EE5F262D6B}"/>
              </a:ext>
            </a:extLst>
          </p:cNvPr>
          <p:cNvSpPr/>
          <p:nvPr/>
        </p:nvSpPr>
        <p:spPr>
          <a:xfrm rot="5400000">
            <a:off x="3042725" y="2311675"/>
            <a:ext cx="582835" cy="6492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644C483D-F29A-47D1-A27E-ED35773E71BD}"/>
              </a:ext>
            </a:extLst>
          </p:cNvPr>
          <p:cNvSpPr/>
          <p:nvPr/>
        </p:nvSpPr>
        <p:spPr>
          <a:xfrm>
            <a:off x="2548329" y="3027975"/>
            <a:ext cx="8807173" cy="830997"/>
          </a:xfrm>
          <a:prstGeom prst="rect">
            <a:avLst/>
          </a:prstGeom>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a:t>
            </a:r>
            <a:r>
              <a:rPr lang="en-US" altLang="zh-CN" sz="2400" b="1" dirty="0" err="1">
                <a:latin typeface="Times New Roman" panose="02020603050405020304" pitchFamily="18" charset="0"/>
                <a:cs typeface="Times New Roman" panose="02020603050405020304" pitchFamily="18" charset="0"/>
              </a:rPr>
              <a:t>LessThan</a:t>
            </a:r>
            <a:r>
              <a:rPr lang="en-US" altLang="zh-CN" sz="2400" b="1" dirty="0">
                <a:latin typeface="Times New Roman" panose="02020603050405020304" pitchFamily="18" charset="0"/>
                <a:cs typeface="Times New Roman" panose="02020603050405020304" pitchFamily="18" charset="0"/>
              </a:rPr>
              <a:t>(index, 0) ∨ </a:t>
            </a:r>
            <a:r>
              <a:rPr lang="en-US" altLang="zh-CN" sz="2400" b="1" dirty="0" err="1">
                <a:latin typeface="Times New Roman" panose="02020603050405020304" pitchFamily="18" charset="0"/>
                <a:cs typeface="Times New Roman" panose="02020603050405020304" pitchFamily="18" charset="0"/>
              </a:rPr>
              <a:t>GreaterOrEqual</a:t>
            </a:r>
            <a:r>
              <a:rPr lang="en-US" altLang="zh-CN" sz="2400" b="1" dirty="0">
                <a:latin typeface="Times New Roman" panose="02020603050405020304" pitchFamily="18" charset="0"/>
                <a:cs typeface="Times New Roman" panose="02020603050405020304" pitchFamily="18" charset="0"/>
              </a:rPr>
              <a:t>(index, </a:t>
            </a:r>
            <a:r>
              <a:rPr lang="en-US" altLang="zh-CN" sz="2400" b="1" dirty="0" err="1">
                <a:latin typeface="Times New Roman" panose="02020603050405020304" pitchFamily="18" charset="0"/>
                <a:cs typeface="Times New Roman" panose="02020603050405020304" pitchFamily="18" charset="0"/>
              </a:rPr>
              <a:t>String.length</a:t>
            </a:r>
            <a:r>
              <a:rPr lang="en-US" altLang="zh-CN" sz="2400" b="1" dirty="0">
                <a:latin typeface="Times New Roman" panose="02020603050405020304" pitchFamily="18" charset="0"/>
                <a:cs typeface="Times New Roman" panose="02020603050405020304" pitchFamily="18" charset="0"/>
              </a:rPr>
              <a:t>()))</a:t>
            </a:r>
            <a:br>
              <a:rPr lang="en-US" altLang="zh-CN" sz="2400" b="1"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 Throw(</a:t>
            </a:r>
            <a:r>
              <a:rPr lang="en-US" altLang="zh-CN" sz="2400" b="1" dirty="0" err="1">
                <a:latin typeface="Times New Roman" panose="02020603050405020304" pitchFamily="18" charset="0"/>
                <a:cs typeface="Times New Roman" panose="02020603050405020304" pitchFamily="18" charset="0"/>
              </a:rPr>
              <a:t>String.ChatAt</a:t>
            </a:r>
            <a:r>
              <a:rPr lang="en-US" altLang="zh-CN" sz="2400" b="1" dirty="0">
                <a:latin typeface="Times New Roman" panose="02020603050405020304" pitchFamily="18" charset="0"/>
                <a:cs typeface="Times New Roman" panose="02020603050405020304" pitchFamily="18" charset="0"/>
              </a:rPr>
              <a:t>(int),</a:t>
            </a:r>
            <a:r>
              <a:rPr lang="en-US" altLang="zh-CN" sz="2400" b="1" dirty="0" err="1">
                <a:latin typeface="Times New Roman" panose="02020603050405020304" pitchFamily="18" charset="0"/>
                <a:cs typeface="Times New Roman" panose="02020603050405020304" pitchFamily="18" charset="0"/>
              </a:rPr>
              <a:t>IndexOutOfBoundsException</a:t>
            </a:r>
            <a:r>
              <a:rPr lang="en-US" altLang="zh-CN" sz="2400" b="1" dirty="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0C3911ED-777D-41CB-A7AB-76B7A1936FF1}"/>
              </a:ext>
            </a:extLst>
          </p:cNvPr>
          <p:cNvSpPr/>
          <p:nvPr/>
        </p:nvSpPr>
        <p:spPr>
          <a:xfrm>
            <a:off x="3546881" y="2365787"/>
            <a:ext cx="8645119" cy="461665"/>
          </a:xfrm>
          <a:prstGeom prst="rect">
            <a:avLst/>
          </a:prstGeom>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identify API directives and transform them into FOL formulas</a:t>
            </a:r>
          </a:p>
        </p:txBody>
      </p:sp>
      <p:sp>
        <p:nvSpPr>
          <p:cNvPr id="27" name="矩形 26">
            <a:extLst>
              <a:ext uri="{FF2B5EF4-FFF2-40B4-BE49-F238E27FC236}">
                <a16:creationId xmlns:a16="http://schemas.microsoft.com/office/drawing/2014/main" id="{81CA628E-2EF6-47B3-9507-AFBA2E507E82}"/>
              </a:ext>
            </a:extLst>
          </p:cNvPr>
          <p:cNvSpPr/>
          <p:nvPr/>
        </p:nvSpPr>
        <p:spPr>
          <a:xfrm>
            <a:off x="2623220" y="4263759"/>
            <a:ext cx="9568780" cy="2308324"/>
          </a:xfrm>
          <a:prstGeom prst="rect">
            <a:avLst/>
          </a:prstGeom>
        </p:spPr>
        <p:txBody>
          <a:bodyPr wrap="square">
            <a:spAutoFit/>
          </a:bodyPr>
          <a:lstStyle/>
          <a:p>
            <a:pPr marL="457200" indent="-457200">
              <a:buAutoNum type="arabicPeriod"/>
            </a:pPr>
            <a:r>
              <a:rPr lang="en-US" altLang="zh-CN" sz="2400" b="1" dirty="0">
                <a:latin typeface="Times New Roman" panose="02020603050405020304" pitchFamily="18" charset="0"/>
                <a:cs typeface="Times New Roman" panose="02020603050405020304" pitchFamily="18" charset="0"/>
              </a:rPr>
              <a:t>The extracted FOL directives are more structured, no ambiguity, and easy to understand. They could be recommended to developers in an on-demand way or a push way for the APIs used in code</a:t>
            </a:r>
          </a:p>
          <a:p>
            <a:pPr marL="457200" indent="-457200">
              <a:buAutoNum type="arabicPeriod"/>
            </a:pPr>
            <a:r>
              <a:rPr lang="en-US" altLang="zh-CN" sz="2400" b="1" dirty="0">
                <a:latin typeface="Times New Roman" panose="02020603050405020304" pitchFamily="18" charset="0"/>
                <a:cs typeface="Times New Roman" panose="02020603050405020304" pitchFamily="18" charset="0"/>
              </a:rPr>
              <a:t>FOL is machine-processable form and could be used to support automated tasks such as, the detection of API misuses and documentation defects</a:t>
            </a:r>
            <a:endParaRPr lang="zh-CN" altLang="en-US" sz="2400" b="1" dirty="0">
              <a:latin typeface="Times New Roman" panose="02020603050405020304" pitchFamily="18" charset="0"/>
              <a:cs typeface="Times New Roman" panose="02020603050405020304" pitchFamily="18" charset="0"/>
            </a:endParaRPr>
          </a:p>
        </p:txBody>
      </p:sp>
      <p:sp>
        <p:nvSpPr>
          <p:cNvPr id="28" name="右箭头 41">
            <a:extLst>
              <a:ext uri="{FF2B5EF4-FFF2-40B4-BE49-F238E27FC236}">
                <a16:creationId xmlns:a16="http://schemas.microsoft.com/office/drawing/2014/main" id="{A1C602C0-2C84-47D2-AAC8-D29013D79707}"/>
              </a:ext>
            </a:extLst>
          </p:cNvPr>
          <p:cNvSpPr/>
          <p:nvPr/>
        </p:nvSpPr>
        <p:spPr>
          <a:xfrm rot="5400000">
            <a:off x="6693612" y="3838221"/>
            <a:ext cx="582835" cy="6492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803961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35546" y="214916"/>
            <a:ext cx="11531826"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Challenges</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1" name="椭圆 30">
            <a:extLst>
              <a:ext uri="{FF2B5EF4-FFF2-40B4-BE49-F238E27FC236}">
                <a16:creationId xmlns:a16="http://schemas.microsoft.com/office/drawing/2014/main" id="{8DCB6675-E18D-4E8A-9BF2-F7332D621F91}"/>
              </a:ext>
            </a:extLst>
          </p:cNvPr>
          <p:cNvSpPr/>
          <p:nvPr/>
        </p:nvSpPr>
        <p:spPr>
          <a:xfrm>
            <a:off x="738867" y="1365159"/>
            <a:ext cx="857704" cy="8577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mn-ea"/>
              </a:rPr>
              <a:t>01</a:t>
            </a:r>
            <a:endParaRPr lang="zh-CN" altLang="en-US" sz="2400" b="1" dirty="0">
              <a:latin typeface="+mn-ea"/>
            </a:endParaRPr>
          </a:p>
        </p:txBody>
      </p:sp>
      <p:grpSp>
        <p:nvGrpSpPr>
          <p:cNvPr id="32" name="组合 31">
            <a:extLst>
              <a:ext uri="{FF2B5EF4-FFF2-40B4-BE49-F238E27FC236}">
                <a16:creationId xmlns:a16="http://schemas.microsoft.com/office/drawing/2014/main" id="{ADFF9BA9-3B66-48CC-B2EC-77DF3A75AE35}"/>
              </a:ext>
            </a:extLst>
          </p:cNvPr>
          <p:cNvGrpSpPr/>
          <p:nvPr/>
        </p:nvGrpSpPr>
        <p:grpSpPr>
          <a:xfrm>
            <a:off x="1596571" y="1258735"/>
            <a:ext cx="10490654" cy="2049609"/>
            <a:chOff x="1596571" y="876323"/>
            <a:chExt cx="9900104" cy="2049609"/>
          </a:xfrm>
        </p:grpSpPr>
        <p:sp>
          <p:nvSpPr>
            <p:cNvPr id="33" name="矩形 32">
              <a:extLst>
                <a:ext uri="{FF2B5EF4-FFF2-40B4-BE49-F238E27FC236}">
                  <a16:creationId xmlns:a16="http://schemas.microsoft.com/office/drawing/2014/main" id="{1DD79CAC-2B2E-41DB-B6DB-C52762A8BFD2}"/>
                </a:ext>
              </a:extLst>
            </p:cNvPr>
            <p:cNvSpPr/>
            <p:nvPr/>
          </p:nvSpPr>
          <p:spPr>
            <a:xfrm>
              <a:off x="1596571" y="1330815"/>
              <a:ext cx="9900104" cy="1595117"/>
            </a:xfrm>
            <a:prstGeom prst="rect">
              <a:avLst/>
            </a:prstGeom>
          </p:spPr>
          <p:txBody>
            <a:bodyPr wrap="square">
              <a:spAutoFit/>
            </a:bodyPr>
            <a:lstStyle/>
            <a:p>
              <a:pPr>
                <a:lnSpc>
                  <a:spcPct val="125000"/>
                </a:lnSpc>
              </a:pPr>
              <a:r>
                <a:rPr lang="en-US" altLang="zh-CN" sz="2000" b="1" dirty="0">
                  <a:latin typeface="Times New Roman" panose="02020603050405020304" pitchFamily="18" charset="0"/>
                  <a:cs typeface="Times New Roman" panose="02020603050405020304" pitchFamily="18" charset="0"/>
                </a:rPr>
                <a:t>First, an API directive may involve complex logical structures consisting of multiple clauses.</a:t>
              </a:r>
            </a:p>
            <a:p>
              <a:pPr>
                <a:lnSpc>
                  <a:spcPct val="125000"/>
                </a:lnSpc>
              </a:pPr>
              <a:r>
                <a:rPr lang="en-US" altLang="zh-CN" sz="2000" b="1" dirty="0">
                  <a:solidFill>
                    <a:schemeClr val="accent2"/>
                  </a:solidFill>
                  <a:latin typeface="Times New Roman" panose="02020603050405020304" pitchFamily="18" charset="0"/>
                  <a:cs typeface="Times New Roman" panose="02020603050405020304" pitchFamily="18" charset="0"/>
                </a:rPr>
                <a:t>For example, the return value directive for </a:t>
              </a:r>
              <a:r>
                <a:rPr lang="en-US" altLang="zh-CN" sz="2000" b="1" dirty="0" err="1">
                  <a:solidFill>
                    <a:schemeClr val="accent2"/>
                  </a:solidFill>
                  <a:latin typeface="Times New Roman" panose="02020603050405020304" pitchFamily="18" charset="0"/>
                  <a:cs typeface="Times New Roman" panose="02020603050405020304" pitchFamily="18" charset="0"/>
                </a:rPr>
                <a:t>javax.swing.UIDefaults</a:t>
              </a:r>
              <a:r>
                <a:rPr lang="en-US" altLang="zh-CN" sz="2000" b="1" dirty="0">
                  <a:solidFill>
                    <a:schemeClr val="accent2"/>
                  </a:solidFill>
                  <a:latin typeface="Times New Roman" panose="02020603050405020304" pitchFamily="18" charset="0"/>
                  <a:cs typeface="Times New Roman" panose="02020603050405020304" pitchFamily="18" charset="0"/>
                </a:rPr>
                <a:t>. </a:t>
              </a:r>
              <a:r>
                <a:rPr lang="en-US" altLang="zh-CN" sz="2000" b="1" dirty="0" err="1">
                  <a:solidFill>
                    <a:schemeClr val="accent2"/>
                  </a:solidFill>
                  <a:latin typeface="Times New Roman" panose="02020603050405020304" pitchFamily="18" charset="0"/>
                  <a:cs typeface="Times New Roman" panose="02020603050405020304" pitchFamily="18" charset="0"/>
                </a:rPr>
                <a:t>getIcon</a:t>
              </a:r>
              <a:r>
                <a:rPr lang="en-US" altLang="zh-CN" sz="2000" b="1" dirty="0">
                  <a:solidFill>
                    <a:schemeClr val="accent2"/>
                  </a:solidFill>
                  <a:latin typeface="Times New Roman" panose="02020603050405020304" pitchFamily="18" charset="0"/>
                  <a:cs typeface="Times New Roman" panose="02020603050405020304" pitchFamily="18" charset="0"/>
                </a:rPr>
                <a:t>(Object) is “if the value for key is an Icon, return the Icon object; otherwise return null”.</a:t>
              </a:r>
            </a:p>
          </p:txBody>
        </p:sp>
        <p:sp>
          <p:nvSpPr>
            <p:cNvPr id="34" name="矩形 33">
              <a:extLst>
                <a:ext uri="{FF2B5EF4-FFF2-40B4-BE49-F238E27FC236}">
                  <a16:creationId xmlns:a16="http://schemas.microsoft.com/office/drawing/2014/main" id="{8C48F73B-23AE-4F57-BC52-EEBD36ADE831}"/>
                </a:ext>
              </a:extLst>
            </p:cNvPr>
            <p:cNvSpPr/>
            <p:nvPr/>
          </p:nvSpPr>
          <p:spPr>
            <a:xfrm>
              <a:off x="1596571" y="876323"/>
              <a:ext cx="9900104" cy="523220"/>
            </a:xfrm>
            <a:prstGeom prst="rect">
              <a:avLst/>
            </a:prstGeom>
          </p:spPr>
          <p:txBody>
            <a:bodyPr wrap="square">
              <a:spAutoFit/>
            </a:bodyPr>
            <a:lstStyle/>
            <a:p>
              <a:r>
                <a:rPr lang="en-US" altLang="zh-CN" sz="2800" b="1" dirty="0">
                  <a:solidFill>
                    <a:schemeClr val="accent1"/>
                  </a:solidFill>
                  <a:latin typeface="Times New Roman" panose="02020603050405020304" pitchFamily="18" charset="0"/>
                  <a:cs typeface="Times New Roman" panose="02020603050405020304" pitchFamily="18" charset="0"/>
                </a:rPr>
                <a:t>Complex Logical Structures</a:t>
              </a:r>
            </a:p>
          </p:txBody>
        </p:sp>
      </p:grpSp>
      <p:sp>
        <p:nvSpPr>
          <p:cNvPr id="35" name="椭圆 34">
            <a:extLst>
              <a:ext uri="{FF2B5EF4-FFF2-40B4-BE49-F238E27FC236}">
                <a16:creationId xmlns:a16="http://schemas.microsoft.com/office/drawing/2014/main" id="{04CA33BF-D929-439C-BB9E-DBEF04F88AEC}"/>
              </a:ext>
            </a:extLst>
          </p:cNvPr>
          <p:cNvSpPr/>
          <p:nvPr/>
        </p:nvSpPr>
        <p:spPr>
          <a:xfrm>
            <a:off x="738867" y="3077345"/>
            <a:ext cx="857704" cy="8577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mn-ea"/>
              </a:rPr>
              <a:t>02</a:t>
            </a:r>
            <a:endParaRPr lang="zh-CN" altLang="en-US" sz="2400" b="1" dirty="0">
              <a:latin typeface="+mn-ea"/>
            </a:endParaRPr>
          </a:p>
        </p:txBody>
      </p:sp>
      <p:grpSp>
        <p:nvGrpSpPr>
          <p:cNvPr id="36" name="组合 35">
            <a:extLst>
              <a:ext uri="{FF2B5EF4-FFF2-40B4-BE49-F238E27FC236}">
                <a16:creationId xmlns:a16="http://schemas.microsoft.com/office/drawing/2014/main" id="{15BF0C57-03E6-4288-80F9-31AF161C837C}"/>
              </a:ext>
            </a:extLst>
          </p:cNvPr>
          <p:cNvGrpSpPr/>
          <p:nvPr/>
        </p:nvGrpSpPr>
        <p:grpSpPr>
          <a:xfrm>
            <a:off x="1596571" y="2970921"/>
            <a:ext cx="10595428" cy="1591482"/>
            <a:chOff x="1596571" y="876323"/>
            <a:chExt cx="9900104" cy="1591482"/>
          </a:xfrm>
        </p:grpSpPr>
        <p:sp>
          <p:nvSpPr>
            <p:cNvPr id="37" name="矩形 36">
              <a:extLst>
                <a:ext uri="{FF2B5EF4-FFF2-40B4-BE49-F238E27FC236}">
                  <a16:creationId xmlns:a16="http://schemas.microsoft.com/office/drawing/2014/main" id="{5D0394C5-530A-4477-9703-313678173CE4}"/>
                </a:ext>
              </a:extLst>
            </p:cNvPr>
            <p:cNvSpPr/>
            <p:nvPr/>
          </p:nvSpPr>
          <p:spPr>
            <a:xfrm>
              <a:off x="1596571" y="1250805"/>
              <a:ext cx="9900104" cy="1217000"/>
            </a:xfrm>
            <a:prstGeom prst="rect">
              <a:avLst/>
            </a:prstGeom>
          </p:spPr>
          <p:txBody>
            <a:bodyPr wrap="square">
              <a:spAutoFit/>
            </a:bodyPr>
            <a:lstStyle/>
            <a:p>
              <a:pPr>
                <a:lnSpc>
                  <a:spcPct val="125000"/>
                </a:lnSpc>
              </a:pPr>
              <a:r>
                <a:rPr lang="en-US" altLang="zh-CN" sz="2000" b="1" dirty="0">
                  <a:latin typeface="Times New Roman" panose="02020603050405020304" pitchFamily="18" charset="0"/>
                  <a:cs typeface="Times New Roman" panose="02020603050405020304" pitchFamily="18" charset="0"/>
                </a:rPr>
                <a:t>The predicate of a clause can be expressed in many different ways. </a:t>
              </a:r>
              <a:r>
                <a:rPr lang="en-US" altLang="zh-CN" sz="2000" b="1" dirty="0">
                  <a:solidFill>
                    <a:schemeClr val="accent2"/>
                  </a:solidFill>
                  <a:latin typeface="Times New Roman" panose="02020603050405020304" pitchFamily="18" charset="0"/>
                  <a:cs typeface="Times New Roman" panose="02020603050405020304" pitchFamily="18" charset="0"/>
                </a:rPr>
                <a:t>For example, instead of stating that a parameter is non-negative, a directive may state that passing a negative parameter is not allowed.</a:t>
              </a:r>
              <a:endParaRPr lang="en-US" altLang="zh-CN" sz="2000" dirty="0">
                <a:solidFill>
                  <a:schemeClr val="accent2"/>
                </a:solidFill>
                <a:latin typeface="+mn-ea"/>
              </a:endParaRPr>
            </a:p>
          </p:txBody>
        </p:sp>
        <p:sp>
          <p:nvSpPr>
            <p:cNvPr id="38" name="矩形 37">
              <a:extLst>
                <a:ext uri="{FF2B5EF4-FFF2-40B4-BE49-F238E27FC236}">
                  <a16:creationId xmlns:a16="http://schemas.microsoft.com/office/drawing/2014/main" id="{D9189A7A-1A5C-4CCF-BFF5-490E7ABC419B}"/>
                </a:ext>
              </a:extLst>
            </p:cNvPr>
            <p:cNvSpPr/>
            <p:nvPr/>
          </p:nvSpPr>
          <p:spPr>
            <a:xfrm>
              <a:off x="1596571" y="876323"/>
              <a:ext cx="9900104" cy="523220"/>
            </a:xfrm>
            <a:prstGeom prst="rect">
              <a:avLst/>
            </a:prstGeom>
          </p:spPr>
          <p:txBody>
            <a:bodyPr wrap="square">
              <a:spAutoFit/>
            </a:bodyPr>
            <a:lstStyle/>
            <a:p>
              <a:r>
                <a:rPr lang="en-US" altLang="zh-CN" sz="2800" b="1" dirty="0">
                  <a:solidFill>
                    <a:schemeClr val="accent1"/>
                  </a:solidFill>
                  <a:latin typeface="Times New Roman" panose="02020603050405020304" pitchFamily="18" charset="0"/>
                  <a:cs typeface="Times New Roman" panose="02020603050405020304" pitchFamily="18" charset="0"/>
                </a:rPr>
                <a:t>Various Predicates Expressions</a:t>
              </a:r>
            </a:p>
          </p:txBody>
        </p:sp>
      </p:grpSp>
      <p:sp>
        <p:nvSpPr>
          <p:cNvPr id="39" name="椭圆 38">
            <a:extLst>
              <a:ext uri="{FF2B5EF4-FFF2-40B4-BE49-F238E27FC236}">
                <a16:creationId xmlns:a16="http://schemas.microsoft.com/office/drawing/2014/main" id="{0B952893-5401-4713-9F43-D8F9EF0E8F04}"/>
              </a:ext>
            </a:extLst>
          </p:cNvPr>
          <p:cNvSpPr/>
          <p:nvPr/>
        </p:nvSpPr>
        <p:spPr>
          <a:xfrm>
            <a:off x="738867" y="4587857"/>
            <a:ext cx="857704" cy="8577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latin typeface="+mn-ea"/>
              </a:rPr>
              <a:t>03</a:t>
            </a:r>
            <a:endParaRPr lang="zh-CN" altLang="en-US" sz="2400" b="1" dirty="0">
              <a:latin typeface="+mn-ea"/>
            </a:endParaRPr>
          </a:p>
        </p:txBody>
      </p:sp>
      <p:grpSp>
        <p:nvGrpSpPr>
          <p:cNvPr id="40" name="组合 39">
            <a:extLst>
              <a:ext uri="{FF2B5EF4-FFF2-40B4-BE49-F238E27FC236}">
                <a16:creationId xmlns:a16="http://schemas.microsoft.com/office/drawing/2014/main" id="{8968C7C6-006A-4E38-93A5-F2D9C04B9CB3}"/>
              </a:ext>
            </a:extLst>
          </p:cNvPr>
          <p:cNvGrpSpPr/>
          <p:nvPr/>
        </p:nvGrpSpPr>
        <p:grpSpPr>
          <a:xfrm>
            <a:off x="1596571" y="4574548"/>
            <a:ext cx="10595428" cy="1607738"/>
            <a:chOff x="1596571" y="796313"/>
            <a:chExt cx="10595428" cy="1607738"/>
          </a:xfrm>
        </p:grpSpPr>
        <p:sp>
          <p:nvSpPr>
            <p:cNvPr id="41" name="矩形 40">
              <a:extLst>
                <a:ext uri="{FF2B5EF4-FFF2-40B4-BE49-F238E27FC236}">
                  <a16:creationId xmlns:a16="http://schemas.microsoft.com/office/drawing/2014/main" id="{FE49F3AE-EE67-43E9-9307-C19DF25C615C}"/>
                </a:ext>
              </a:extLst>
            </p:cNvPr>
            <p:cNvSpPr/>
            <p:nvPr/>
          </p:nvSpPr>
          <p:spPr>
            <a:xfrm>
              <a:off x="1596571" y="1193655"/>
              <a:ext cx="10595428" cy="1210396"/>
            </a:xfrm>
            <a:prstGeom prst="rect">
              <a:avLst/>
            </a:prstGeom>
          </p:spPr>
          <p:txBody>
            <a:bodyPr wrap="square">
              <a:spAutoFit/>
            </a:bodyPr>
            <a:lstStyle/>
            <a:p>
              <a:pPr>
                <a:lnSpc>
                  <a:spcPct val="125000"/>
                </a:lnSpc>
              </a:pPr>
              <a:r>
                <a:rPr lang="en-US" altLang="zh-CN" sz="2000" b="1" dirty="0">
                  <a:latin typeface="Times New Roman" panose="02020603050405020304" pitchFamily="18" charset="0"/>
                  <a:cs typeface="Times New Roman" panose="02020603050405020304" pitchFamily="18" charset="0"/>
                </a:rPr>
                <a:t>Third, the arguments of a clause may involve API elements that are mentioned with different kinds of pronouns or aliases. </a:t>
              </a:r>
              <a:r>
                <a:rPr lang="en-US" altLang="zh-CN" sz="2000" b="1" dirty="0">
                  <a:solidFill>
                    <a:schemeClr val="accent2"/>
                  </a:solidFill>
                  <a:latin typeface="Times New Roman" panose="02020603050405020304" pitchFamily="18" charset="0"/>
                  <a:cs typeface="Times New Roman" panose="02020603050405020304" pitchFamily="18" charset="0"/>
                </a:rPr>
                <a:t>For example, a parameter named “obj” may be mentioned as “the second parameter” or “the object”.</a:t>
              </a:r>
              <a:endParaRPr lang="zh-CN" altLang="en-US" sz="2000" b="1" dirty="0">
                <a:solidFill>
                  <a:schemeClr val="accent2"/>
                </a:solidFill>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BD542122-6D60-429F-B45E-E96C60B2EF57}"/>
                </a:ext>
              </a:extLst>
            </p:cNvPr>
            <p:cNvSpPr/>
            <p:nvPr/>
          </p:nvSpPr>
          <p:spPr>
            <a:xfrm>
              <a:off x="1596571" y="796313"/>
              <a:ext cx="9900104" cy="523220"/>
            </a:xfrm>
            <a:prstGeom prst="rect">
              <a:avLst/>
            </a:prstGeom>
          </p:spPr>
          <p:txBody>
            <a:bodyPr wrap="square">
              <a:spAutoFit/>
            </a:bodyPr>
            <a:lstStyle/>
            <a:p>
              <a:r>
                <a:rPr lang="en-US" altLang="zh-CN" sz="2800" b="1" dirty="0">
                  <a:solidFill>
                    <a:schemeClr val="accent1"/>
                  </a:solidFill>
                  <a:latin typeface="Times New Roman" panose="02020603050405020304" pitchFamily="18" charset="0"/>
                  <a:cs typeface="Times New Roman" panose="02020603050405020304" pitchFamily="18" charset="0"/>
                </a:rPr>
                <a:t>Various Argument References</a:t>
              </a:r>
              <a:endParaRPr lang="en-US" altLang="zh-CN" sz="2800" b="1" dirty="0">
                <a:solidFill>
                  <a:schemeClr val="accent1"/>
                </a:solidFill>
                <a:latin typeface="+mn-ea"/>
              </a:endParaRPr>
            </a:p>
          </p:txBody>
        </p:sp>
      </p:grpSp>
    </p:spTree>
    <p:extLst>
      <p:ext uri="{BB962C8B-B14F-4D97-AF65-F5344CB8AC3E}">
        <p14:creationId xmlns:p14="http://schemas.microsoft.com/office/powerpoint/2010/main" val="39173246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a:extLst>
              <a:ext uri="{FF2B5EF4-FFF2-40B4-BE49-F238E27FC236}">
                <a16:creationId xmlns:a16="http://schemas.microsoft.com/office/drawing/2014/main" id="{8D45043D-1BC2-4A04-9AD4-973BE2B8D462}"/>
              </a:ext>
            </a:extLst>
          </p:cNvPr>
          <p:cNvSpPr txBox="1">
            <a:spLocks/>
          </p:cNvSpPr>
          <p:nvPr/>
        </p:nvSpPr>
        <p:spPr>
          <a:xfrm>
            <a:off x="3181546" y="3075712"/>
            <a:ext cx="4888459" cy="721147"/>
          </a:xfrm>
          <a:prstGeom prst="rect">
            <a:avLst/>
          </a:prstGeom>
        </p:spPr>
        <p:txBody>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latin typeface="Times New Roman" panose="02020603050405020304" pitchFamily="18" charset="0"/>
                <a:ea typeface="+mn-ea"/>
                <a:cs typeface="Times New Roman" panose="02020603050405020304" pitchFamily="18" charset="0"/>
              </a:rPr>
              <a:t>Approach</a:t>
            </a:r>
            <a:endParaRPr lang="zh-CN" altLang="en-US"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3FA2D53-9CA9-430C-8CB6-28D890F886E7}"/>
              </a:ext>
            </a:extLst>
          </p:cNvPr>
          <p:cNvSpPr txBox="1"/>
          <p:nvPr/>
        </p:nvSpPr>
        <p:spPr>
          <a:xfrm>
            <a:off x="8070005" y="2906950"/>
            <a:ext cx="1023516" cy="889909"/>
          </a:xfrm>
          <a:prstGeom prst="rect">
            <a:avLst/>
          </a:prstGeom>
          <a:noFill/>
          <a:ln w="117475">
            <a:noFill/>
          </a:ln>
        </p:spPr>
        <p:txBody>
          <a:bodyPr wrap="none" rtlCol="0">
            <a:prstTxWarp prst="textPlain">
              <a:avLst/>
            </a:prstTxWarp>
            <a:spAutoFit/>
          </a:bodyPr>
          <a:lstStyle/>
          <a:p>
            <a:r>
              <a:rPr lang="en-US" altLang="zh-CN" spc="100" dirty="0">
                <a:solidFill>
                  <a:srgbClr val="5B9BD5"/>
                </a:solidFill>
                <a:latin typeface="Impact" panose="020B0806030902050204" pitchFamily="34" charset="0"/>
                <a:cs typeface="Arial" panose="020B0604020202020204" pitchFamily="34" charset="0"/>
              </a:rPr>
              <a:t>/02</a:t>
            </a:r>
            <a:endParaRPr lang="zh-CN" altLang="en-US" spc="100" dirty="0">
              <a:solidFill>
                <a:srgbClr val="5B9BD5"/>
              </a:solidFill>
              <a:latin typeface="Impact" panose="020B0806030902050204" pitchFamily="34" charset="0"/>
              <a:cs typeface="Arial" panose="020B0604020202020204" pitchFamily="34" charset="0"/>
            </a:endParaRPr>
          </a:p>
        </p:txBody>
      </p:sp>
      <p:cxnSp>
        <p:nvCxnSpPr>
          <p:cNvPr id="31" name="直接连接符 30">
            <a:extLst>
              <a:ext uri="{FF2B5EF4-FFF2-40B4-BE49-F238E27FC236}">
                <a16:creationId xmlns:a16="http://schemas.microsoft.com/office/drawing/2014/main" id="{8BB9B83B-B5A6-480F-AFC0-89E172A6C4BA}"/>
              </a:ext>
            </a:extLst>
          </p:cNvPr>
          <p:cNvCxnSpPr/>
          <p:nvPr/>
        </p:nvCxnSpPr>
        <p:spPr>
          <a:xfrm>
            <a:off x="3328630" y="3817664"/>
            <a:ext cx="5796000" cy="0"/>
          </a:xfrm>
          <a:prstGeom prst="line">
            <a:avLst/>
          </a:prstGeom>
          <a:ln w="12700">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37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arn(inVertical)">
                                      <p:cBhvr>
                                        <p:cTn id="10" dur="500"/>
                                        <p:tgtEl>
                                          <p:spTgt spid="30"/>
                                        </p:tgtEl>
                                      </p:cBhvr>
                                    </p:animEffect>
                                  </p:childTnLst>
                                </p:cTn>
                              </p:par>
                              <p:par>
                                <p:cTn id="11" presetID="16" presetClass="entr" presetSubtype="21"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inVertical)">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5E88EF34-CF24-472C-96BD-49A985608EEA}"/>
              </a:ext>
            </a:extLst>
          </p:cNvPr>
          <p:cNvSpPr/>
          <p:nvPr/>
        </p:nvSpPr>
        <p:spPr>
          <a:xfrm>
            <a:off x="503205" y="4473344"/>
            <a:ext cx="2150935" cy="540000"/>
          </a:xfrm>
          <a:prstGeom prst="rect">
            <a:avLst/>
          </a:prstGeom>
          <a:solidFill>
            <a:srgbClr val="1A6E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sp>
        <p:nvSpPr>
          <p:cNvPr id="6" name="矩形 5">
            <a:extLst>
              <a:ext uri="{FF2B5EF4-FFF2-40B4-BE49-F238E27FC236}">
                <a16:creationId xmlns:a16="http://schemas.microsoft.com/office/drawing/2014/main" id="{7AE52921-1FD3-4F4D-97D9-38EDEE8D85DB}"/>
              </a:ext>
            </a:extLst>
          </p:cNvPr>
          <p:cNvSpPr/>
          <p:nvPr/>
        </p:nvSpPr>
        <p:spPr>
          <a:xfrm>
            <a:off x="2806880" y="3860166"/>
            <a:ext cx="2152800" cy="540000"/>
          </a:xfrm>
          <a:prstGeom prst="rect">
            <a:avLst/>
          </a:prstGeom>
          <a:solidFill>
            <a:srgbClr val="033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sp>
        <p:nvSpPr>
          <p:cNvPr id="7" name="矩形 6">
            <a:extLst>
              <a:ext uri="{FF2B5EF4-FFF2-40B4-BE49-F238E27FC236}">
                <a16:creationId xmlns:a16="http://schemas.microsoft.com/office/drawing/2014/main" id="{30D9F9AD-1486-48F6-8B3A-507D60C9FFE1}"/>
              </a:ext>
            </a:extLst>
          </p:cNvPr>
          <p:cNvSpPr/>
          <p:nvPr/>
        </p:nvSpPr>
        <p:spPr>
          <a:xfrm>
            <a:off x="5178712" y="3254787"/>
            <a:ext cx="2152800" cy="540000"/>
          </a:xfrm>
          <a:prstGeom prst="rect">
            <a:avLst/>
          </a:prstGeom>
          <a:solidFill>
            <a:srgbClr val="1A6E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sp>
        <p:nvSpPr>
          <p:cNvPr id="8" name="矩形 7">
            <a:extLst>
              <a:ext uri="{FF2B5EF4-FFF2-40B4-BE49-F238E27FC236}">
                <a16:creationId xmlns:a16="http://schemas.microsoft.com/office/drawing/2014/main" id="{2AE4B586-9043-497B-A763-D5B02544C2DC}"/>
              </a:ext>
            </a:extLst>
          </p:cNvPr>
          <p:cNvSpPr/>
          <p:nvPr/>
        </p:nvSpPr>
        <p:spPr>
          <a:xfrm>
            <a:off x="7546525" y="2366378"/>
            <a:ext cx="2152800" cy="540000"/>
          </a:xfrm>
          <a:prstGeom prst="rect">
            <a:avLst/>
          </a:prstGeom>
          <a:solidFill>
            <a:srgbClr val="033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sp>
        <p:nvSpPr>
          <p:cNvPr id="9" name="矩形 8">
            <a:extLst>
              <a:ext uri="{FF2B5EF4-FFF2-40B4-BE49-F238E27FC236}">
                <a16:creationId xmlns:a16="http://schemas.microsoft.com/office/drawing/2014/main" id="{26076596-13B7-489C-8AC1-CE4A385A3EAA}"/>
              </a:ext>
            </a:extLst>
          </p:cNvPr>
          <p:cNvSpPr/>
          <p:nvPr/>
        </p:nvSpPr>
        <p:spPr>
          <a:xfrm>
            <a:off x="7454590" y="2873612"/>
            <a:ext cx="2371833" cy="1754326"/>
          </a:xfrm>
          <a:prstGeom prst="rect">
            <a:avLst/>
          </a:prstGeom>
        </p:spPr>
        <p:txBody>
          <a:bodyPr wrap="square">
            <a:spAutoFit/>
          </a:bodyPr>
          <a:lstStyle/>
          <a:p>
            <a:pPr algn="ctr"/>
            <a:r>
              <a:rPr lang="en-US" altLang="zh-CN" b="1" kern="0" dirty="0">
                <a:latin typeface="Times New Roman" panose="02020603050405020304" pitchFamily="18" charset="0"/>
                <a:ea typeface="+mj-ea"/>
                <a:cs typeface="Times New Roman" panose="02020603050405020304" pitchFamily="18" charset="0"/>
                <a:sym typeface="+mn-lt"/>
              </a:rPr>
              <a:t>Parse the arguments in the extracted atomic formulas to recognize the involved constants, expressions, and API elements</a:t>
            </a:r>
            <a:endParaRPr lang="zh-CN" altLang="en-US" b="1" kern="0" dirty="0">
              <a:latin typeface="Times New Roman" panose="02020603050405020304" pitchFamily="18" charset="0"/>
              <a:ea typeface="+mj-ea"/>
              <a:cs typeface="Times New Roman" panose="02020603050405020304" pitchFamily="18" charset="0"/>
              <a:sym typeface="+mn-lt"/>
            </a:endParaRPr>
          </a:p>
        </p:txBody>
      </p:sp>
      <p:sp>
        <p:nvSpPr>
          <p:cNvPr id="10" name="矩形 9">
            <a:extLst>
              <a:ext uri="{FF2B5EF4-FFF2-40B4-BE49-F238E27FC236}">
                <a16:creationId xmlns:a16="http://schemas.microsoft.com/office/drawing/2014/main" id="{23F039C6-250C-4F5C-B2B7-517566893E6C}"/>
              </a:ext>
            </a:extLst>
          </p:cNvPr>
          <p:cNvSpPr/>
          <p:nvPr/>
        </p:nvSpPr>
        <p:spPr>
          <a:xfrm>
            <a:off x="5110551" y="3761558"/>
            <a:ext cx="2290374" cy="1477328"/>
          </a:xfrm>
          <a:prstGeom prst="rect">
            <a:avLst/>
          </a:prstGeom>
        </p:spPr>
        <p:txBody>
          <a:bodyPr wrap="square">
            <a:spAutoFit/>
          </a:bodyPr>
          <a:lstStyle/>
          <a:p>
            <a:pPr algn="ctr"/>
            <a:r>
              <a:rPr lang="en-US" altLang="zh-CN" b="1" kern="0" dirty="0">
                <a:latin typeface="Times New Roman" panose="02020603050405020304" pitchFamily="18" charset="0"/>
                <a:ea typeface="+mj-ea"/>
                <a:cs typeface="Times New Roman" panose="02020603050405020304" pitchFamily="18" charset="0"/>
                <a:sym typeface="+mn-lt"/>
              </a:rPr>
              <a:t>Recognize the logical relations between the extracted atomic formulas by parsing sentence structure</a:t>
            </a:r>
            <a:endParaRPr lang="zh-CN" altLang="en-US" b="1" kern="0" dirty="0">
              <a:latin typeface="Times New Roman" panose="02020603050405020304" pitchFamily="18" charset="0"/>
              <a:ea typeface="+mj-ea"/>
              <a:cs typeface="Times New Roman" panose="02020603050405020304" pitchFamily="18" charset="0"/>
              <a:sym typeface="+mn-lt"/>
            </a:endParaRPr>
          </a:p>
        </p:txBody>
      </p:sp>
      <p:sp>
        <p:nvSpPr>
          <p:cNvPr id="11" name="矩形 10">
            <a:extLst>
              <a:ext uri="{FF2B5EF4-FFF2-40B4-BE49-F238E27FC236}">
                <a16:creationId xmlns:a16="http://schemas.microsoft.com/office/drawing/2014/main" id="{3EC3CA24-F02D-496D-BD97-FE748D1AB76D}"/>
              </a:ext>
            </a:extLst>
          </p:cNvPr>
          <p:cNvSpPr/>
          <p:nvPr/>
        </p:nvSpPr>
        <p:spPr>
          <a:xfrm>
            <a:off x="2600325" y="4369706"/>
            <a:ext cx="2612288" cy="1477328"/>
          </a:xfrm>
          <a:prstGeom prst="rect">
            <a:avLst/>
          </a:prstGeom>
        </p:spPr>
        <p:txBody>
          <a:bodyPr wrap="square">
            <a:spAutoFit/>
          </a:bodyPr>
          <a:lstStyle/>
          <a:p>
            <a:pPr algn="ctr"/>
            <a:r>
              <a:rPr lang="en-US" altLang="zh-CN" b="1" kern="0" dirty="0">
                <a:latin typeface="Times New Roman" panose="02020603050405020304" pitchFamily="18" charset="0"/>
                <a:ea typeface="+mj-ea"/>
                <a:cs typeface="Times New Roman" panose="02020603050405020304" pitchFamily="18" charset="0"/>
                <a:sym typeface="+mn-lt"/>
              </a:rPr>
              <a:t>Extract atomic formulas from each directive sentence by recognizing the predicates and arguments</a:t>
            </a:r>
            <a:endParaRPr lang="zh-CN" altLang="en-US" b="1" kern="0" dirty="0">
              <a:latin typeface="Times New Roman" panose="02020603050405020304" pitchFamily="18" charset="0"/>
              <a:ea typeface="+mj-ea"/>
              <a:cs typeface="Times New Roman" panose="02020603050405020304" pitchFamily="18" charset="0"/>
              <a:sym typeface="+mn-lt"/>
            </a:endParaRPr>
          </a:p>
        </p:txBody>
      </p:sp>
      <p:sp>
        <p:nvSpPr>
          <p:cNvPr id="12" name="矩形 11">
            <a:extLst>
              <a:ext uri="{FF2B5EF4-FFF2-40B4-BE49-F238E27FC236}">
                <a16:creationId xmlns:a16="http://schemas.microsoft.com/office/drawing/2014/main" id="{0A287E62-E228-4082-92A8-B2C30074F48B}"/>
              </a:ext>
            </a:extLst>
          </p:cNvPr>
          <p:cNvSpPr/>
          <p:nvPr/>
        </p:nvSpPr>
        <p:spPr>
          <a:xfrm>
            <a:off x="277980" y="4973093"/>
            <a:ext cx="2528899" cy="1200329"/>
          </a:xfrm>
          <a:prstGeom prst="rect">
            <a:avLst/>
          </a:prstGeom>
        </p:spPr>
        <p:txBody>
          <a:bodyPr wrap="square">
            <a:spAutoFit/>
          </a:bodyPr>
          <a:lstStyle/>
          <a:p>
            <a:pPr algn="ctr"/>
            <a:r>
              <a:rPr lang="en-US" altLang="zh-CN" b="1" kern="0" dirty="0">
                <a:latin typeface="Times New Roman" panose="02020603050405020304" pitchFamily="18" charset="0"/>
                <a:ea typeface="+mj-ea"/>
                <a:cs typeface="Times New Roman" panose="02020603050405020304" pitchFamily="18" charset="0"/>
                <a:sym typeface="+mn-lt"/>
              </a:rPr>
              <a:t>Identify directive sentences from </a:t>
            </a:r>
            <a:r>
              <a:rPr lang="en-US" altLang="zh-CN" b="1" kern="0" dirty="0">
                <a:latin typeface="Times New Roman" panose="02020603050405020304" pitchFamily="18" charset="0"/>
                <a:cs typeface="Times New Roman" panose="02020603050405020304" pitchFamily="18" charset="0"/>
                <a:sym typeface="+mn-lt"/>
              </a:rPr>
              <a:t>API documentation using classifier</a:t>
            </a:r>
            <a:endParaRPr lang="zh-CN" altLang="en-US" b="1" kern="0" dirty="0">
              <a:latin typeface="Times New Roman" panose="02020603050405020304" pitchFamily="18" charset="0"/>
              <a:ea typeface="+mj-ea"/>
              <a:cs typeface="Times New Roman" panose="02020603050405020304" pitchFamily="18" charset="0"/>
              <a:sym typeface="+mn-lt"/>
            </a:endParaRPr>
          </a:p>
        </p:txBody>
      </p:sp>
      <p:sp>
        <p:nvSpPr>
          <p:cNvPr id="14" name="Freeform 5">
            <a:extLst>
              <a:ext uri="{FF2B5EF4-FFF2-40B4-BE49-F238E27FC236}">
                <a16:creationId xmlns:a16="http://schemas.microsoft.com/office/drawing/2014/main" id="{0DFEA266-5BB7-455D-8B8E-BE0B18B9C496}"/>
              </a:ext>
            </a:extLst>
          </p:cNvPr>
          <p:cNvSpPr>
            <a:spLocks noEditPoints="1"/>
          </p:cNvSpPr>
          <p:nvPr/>
        </p:nvSpPr>
        <p:spPr bwMode="auto">
          <a:xfrm>
            <a:off x="2071376" y="1831299"/>
            <a:ext cx="582764" cy="581536"/>
          </a:xfrm>
          <a:custGeom>
            <a:avLst/>
            <a:gdLst>
              <a:gd name="T0" fmla="*/ 2070 w 4140"/>
              <a:gd name="T1" fmla="*/ 0 h 4140"/>
              <a:gd name="T2" fmla="*/ 3534 w 4140"/>
              <a:gd name="T3" fmla="*/ 606 h 4140"/>
              <a:gd name="T4" fmla="*/ 4140 w 4140"/>
              <a:gd name="T5" fmla="*/ 2070 h 4140"/>
              <a:gd name="T6" fmla="*/ 3534 w 4140"/>
              <a:gd name="T7" fmla="*/ 3534 h 4140"/>
              <a:gd name="T8" fmla="*/ 2070 w 4140"/>
              <a:gd name="T9" fmla="*/ 4140 h 4140"/>
              <a:gd name="T10" fmla="*/ 607 w 4140"/>
              <a:gd name="T11" fmla="*/ 3534 h 4140"/>
              <a:gd name="T12" fmla="*/ 0 w 4140"/>
              <a:gd name="T13" fmla="*/ 2070 h 4140"/>
              <a:gd name="T14" fmla="*/ 607 w 4140"/>
              <a:gd name="T15" fmla="*/ 606 h 4140"/>
              <a:gd name="T16" fmla="*/ 2070 w 4140"/>
              <a:gd name="T17" fmla="*/ 0 h 4140"/>
              <a:gd name="T18" fmla="*/ 2685 w 4140"/>
              <a:gd name="T19" fmla="*/ 1455 h 4140"/>
              <a:gd name="T20" fmla="*/ 2070 w 4140"/>
              <a:gd name="T21" fmla="*/ 1200 h 4140"/>
              <a:gd name="T22" fmla="*/ 1455 w 4140"/>
              <a:gd name="T23" fmla="*/ 1455 h 4140"/>
              <a:gd name="T24" fmla="*/ 1200 w 4140"/>
              <a:gd name="T25" fmla="*/ 2070 h 4140"/>
              <a:gd name="T26" fmla="*/ 1455 w 4140"/>
              <a:gd name="T27" fmla="*/ 2685 h 4140"/>
              <a:gd name="T28" fmla="*/ 2070 w 4140"/>
              <a:gd name="T29" fmla="*/ 2940 h 4140"/>
              <a:gd name="T30" fmla="*/ 2685 w 4140"/>
              <a:gd name="T31" fmla="*/ 2685 h 4140"/>
              <a:gd name="T32" fmla="*/ 2940 w 4140"/>
              <a:gd name="T33" fmla="*/ 2070 h 4140"/>
              <a:gd name="T34" fmla="*/ 2685 w 4140"/>
              <a:gd name="T35" fmla="*/ 1455 h 4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40" h="4140">
                <a:moveTo>
                  <a:pt x="2070" y="0"/>
                </a:moveTo>
                <a:cubicBezTo>
                  <a:pt x="2642" y="0"/>
                  <a:pt x="3159" y="232"/>
                  <a:pt x="3534" y="606"/>
                </a:cubicBezTo>
                <a:cubicBezTo>
                  <a:pt x="3909" y="981"/>
                  <a:pt x="4140" y="1499"/>
                  <a:pt x="4140" y="2070"/>
                </a:cubicBezTo>
                <a:cubicBezTo>
                  <a:pt x="4140" y="2642"/>
                  <a:pt x="3909" y="3159"/>
                  <a:pt x="3534" y="3534"/>
                </a:cubicBezTo>
                <a:cubicBezTo>
                  <a:pt x="3159" y="3908"/>
                  <a:pt x="2642" y="4140"/>
                  <a:pt x="2070" y="4140"/>
                </a:cubicBezTo>
                <a:cubicBezTo>
                  <a:pt x="1499" y="4140"/>
                  <a:pt x="981" y="3908"/>
                  <a:pt x="607" y="3534"/>
                </a:cubicBezTo>
                <a:cubicBezTo>
                  <a:pt x="232" y="3159"/>
                  <a:pt x="0" y="2642"/>
                  <a:pt x="0" y="2070"/>
                </a:cubicBezTo>
                <a:cubicBezTo>
                  <a:pt x="0" y="1499"/>
                  <a:pt x="232" y="981"/>
                  <a:pt x="607" y="606"/>
                </a:cubicBezTo>
                <a:cubicBezTo>
                  <a:pt x="981" y="232"/>
                  <a:pt x="1499" y="0"/>
                  <a:pt x="2070" y="0"/>
                </a:cubicBezTo>
                <a:close/>
                <a:moveTo>
                  <a:pt x="2685" y="1455"/>
                </a:moveTo>
                <a:cubicBezTo>
                  <a:pt x="2528" y="1297"/>
                  <a:pt x="2310" y="1200"/>
                  <a:pt x="2070" y="1200"/>
                </a:cubicBezTo>
                <a:cubicBezTo>
                  <a:pt x="1830" y="1200"/>
                  <a:pt x="1612" y="1297"/>
                  <a:pt x="1455" y="1455"/>
                </a:cubicBezTo>
                <a:cubicBezTo>
                  <a:pt x="1298" y="1612"/>
                  <a:pt x="1200" y="1830"/>
                  <a:pt x="1200" y="2070"/>
                </a:cubicBezTo>
                <a:cubicBezTo>
                  <a:pt x="1200" y="2310"/>
                  <a:pt x="1298" y="2528"/>
                  <a:pt x="1455" y="2685"/>
                </a:cubicBezTo>
                <a:cubicBezTo>
                  <a:pt x="1612" y="2843"/>
                  <a:pt x="1830" y="2940"/>
                  <a:pt x="2070" y="2940"/>
                </a:cubicBezTo>
                <a:cubicBezTo>
                  <a:pt x="2310" y="2940"/>
                  <a:pt x="2528" y="2843"/>
                  <a:pt x="2685" y="2685"/>
                </a:cubicBezTo>
                <a:cubicBezTo>
                  <a:pt x="2843" y="2528"/>
                  <a:pt x="2940" y="2310"/>
                  <a:pt x="2940" y="2070"/>
                </a:cubicBezTo>
                <a:cubicBezTo>
                  <a:pt x="2940" y="1830"/>
                  <a:pt x="2843" y="1612"/>
                  <a:pt x="2685" y="145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5" name="Freeform 6">
            <a:extLst>
              <a:ext uri="{FF2B5EF4-FFF2-40B4-BE49-F238E27FC236}">
                <a16:creationId xmlns:a16="http://schemas.microsoft.com/office/drawing/2014/main" id="{93246676-4F80-4E44-93D8-2F532C3773A3}"/>
              </a:ext>
            </a:extLst>
          </p:cNvPr>
          <p:cNvSpPr>
            <a:spLocks/>
          </p:cNvSpPr>
          <p:nvPr/>
        </p:nvSpPr>
        <p:spPr bwMode="auto">
          <a:xfrm>
            <a:off x="977696" y="1712781"/>
            <a:ext cx="1255799" cy="1530908"/>
          </a:xfrm>
          <a:custGeom>
            <a:avLst/>
            <a:gdLst>
              <a:gd name="T0" fmla="*/ 1123 w 8917"/>
              <a:gd name="T1" fmla="*/ 5709 h 10898"/>
              <a:gd name="T2" fmla="*/ 281 w 8917"/>
              <a:gd name="T3" fmla="*/ 5777 h 10898"/>
              <a:gd name="T4" fmla="*/ 213 w 8917"/>
              <a:gd name="T5" fmla="*/ 4935 h 10898"/>
              <a:gd name="T6" fmla="*/ 8609 w 8917"/>
              <a:gd name="T7" fmla="*/ 5602 h 10898"/>
              <a:gd name="T8" fmla="*/ 8917 w 8917"/>
              <a:gd name="T9" fmla="*/ 6005 h 10898"/>
              <a:gd name="T10" fmla="*/ 8567 w 8917"/>
              <a:gd name="T11" fmla="*/ 6375 h 10898"/>
              <a:gd name="T12" fmla="*/ 4524 w 8917"/>
              <a:gd name="T13" fmla="*/ 10648 h 10898"/>
              <a:gd name="T14" fmla="*/ 3680 w 8917"/>
              <a:gd name="T15" fmla="*/ 10671 h 10898"/>
              <a:gd name="T16" fmla="*/ 3657 w 8917"/>
              <a:gd name="T17" fmla="*/ 9827 h 10898"/>
              <a:gd name="T18" fmla="*/ 7339 w 8917"/>
              <a:gd name="T19" fmla="*/ 5936 h 10898"/>
              <a:gd name="T20" fmla="*/ 1123 w 8917"/>
              <a:gd name="T21" fmla="*/ 5709 h 10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17" h="10898">
                <a:moveTo>
                  <a:pt x="1123" y="5709"/>
                </a:moveTo>
                <a:cubicBezTo>
                  <a:pt x="909" y="5960"/>
                  <a:pt x="532" y="5990"/>
                  <a:pt x="281" y="5777"/>
                </a:cubicBezTo>
                <a:cubicBezTo>
                  <a:pt x="30" y="5563"/>
                  <a:pt x="0" y="5186"/>
                  <a:pt x="213" y="4935"/>
                </a:cubicBezTo>
                <a:cubicBezTo>
                  <a:pt x="225" y="4921"/>
                  <a:pt x="4318" y="0"/>
                  <a:pt x="8609" y="5602"/>
                </a:cubicBezTo>
                <a:lnTo>
                  <a:pt x="8917" y="6005"/>
                </a:lnTo>
                <a:lnTo>
                  <a:pt x="8567" y="6375"/>
                </a:lnTo>
                <a:lnTo>
                  <a:pt x="4524" y="10648"/>
                </a:lnTo>
                <a:cubicBezTo>
                  <a:pt x="4297" y="10887"/>
                  <a:pt x="3920" y="10898"/>
                  <a:pt x="3680" y="10671"/>
                </a:cubicBezTo>
                <a:cubicBezTo>
                  <a:pt x="3441" y="10445"/>
                  <a:pt x="3430" y="10067"/>
                  <a:pt x="3657" y="9827"/>
                </a:cubicBezTo>
                <a:lnTo>
                  <a:pt x="7339" y="5936"/>
                </a:lnTo>
                <a:cubicBezTo>
                  <a:pt x="4082" y="2149"/>
                  <a:pt x="1131" y="5698"/>
                  <a:pt x="1123" y="570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6" name="Freeform 7">
            <a:extLst>
              <a:ext uri="{FF2B5EF4-FFF2-40B4-BE49-F238E27FC236}">
                <a16:creationId xmlns:a16="http://schemas.microsoft.com/office/drawing/2014/main" id="{71F355EF-F07F-4BE4-817A-B429EB2CE8FB}"/>
              </a:ext>
            </a:extLst>
          </p:cNvPr>
          <p:cNvSpPr>
            <a:spLocks/>
          </p:cNvSpPr>
          <p:nvPr/>
        </p:nvSpPr>
        <p:spPr bwMode="auto">
          <a:xfrm>
            <a:off x="1176044" y="2390114"/>
            <a:ext cx="665051" cy="1877251"/>
          </a:xfrm>
          <a:custGeom>
            <a:avLst/>
            <a:gdLst>
              <a:gd name="T0" fmla="*/ 3659 w 4726"/>
              <a:gd name="T1" fmla="*/ 223 h 13369"/>
              <a:gd name="T2" fmla="*/ 4503 w 4726"/>
              <a:gd name="T3" fmla="*/ 261 h 13369"/>
              <a:gd name="T4" fmla="*/ 4466 w 4726"/>
              <a:gd name="T5" fmla="*/ 1104 h 13369"/>
              <a:gd name="T6" fmla="*/ 2074 w 4726"/>
              <a:gd name="T7" fmla="*/ 3295 h 13369"/>
              <a:gd name="T8" fmla="*/ 1225 w 4726"/>
              <a:gd name="T9" fmla="*/ 4658 h 13369"/>
              <a:gd name="T10" fmla="*/ 2112 w 4726"/>
              <a:gd name="T11" fmla="*/ 6320 h 13369"/>
              <a:gd name="T12" fmla="*/ 4206 w 4726"/>
              <a:gd name="T13" fmla="*/ 11721 h 13369"/>
              <a:gd name="T14" fmla="*/ 4203 w 4726"/>
              <a:gd name="T15" fmla="*/ 12769 h 13369"/>
              <a:gd name="T16" fmla="*/ 3603 w 4726"/>
              <a:gd name="T17" fmla="*/ 13369 h 13369"/>
              <a:gd name="T18" fmla="*/ 3003 w 4726"/>
              <a:gd name="T19" fmla="*/ 12769 h 13369"/>
              <a:gd name="T20" fmla="*/ 3011 w 4726"/>
              <a:gd name="T21" fmla="*/ 11716 h 13369"/>
              <a:gd name="T22" fmla="*/ 1235 w 4726"/>
              <a:gd name="T23" fmla="*/ 7136 h 13369"/>
              <a:gd name="T24" fmla="*/ 30 w 4726"/>
              <a:gd name="T25" fmla="*/ 4616 h 13369"/>
              <a:gd name="T26" fmla="*/ 1268 w 4726"/>
              <a:gd name="T27" fmla="*/ 2414 h 13369"/>
              <a:gd name="T28" fmla="*/ 3659 w 4726"/>
              <a:gd name="T29" fmla="*/ 223 h 13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26" h="13369">
                <a:moveTo>
                  <a:pt x="3659" y="223"/>
                </a:moveTo>
                <a:cubicBezTo>
                  <a:pt x="3903" y="0"/>
                  <a:pt x="4281" y="17"/>
                  <a:pt x="4503" y="261"/>
                </a:cubicBezTo>
                <a:cubicBezTo>
                  <a:pt x="4726" y="504"/>
                  <a:pt x="4709" y="882"/>
                  <a:pt x="4466" y="1104"/>
                </a:cubicBezTo>
                <a:lnTo>
                  <a:pt x="2074" y="3295"/>
                </a:lnTo>
                <a:cubicBezTo>
                  <a:pt x="1544" y="3780"/>
                  <a:pt x="1242" y="4219"/>
                  <a:pt x="1225" y="4658"/>
                </a:cubicBezTo>
                <a:cubicBezTo>
                  <a:pt x="1208" y="5113"/>
                  <a:pt x="1484" y="5645"/>
                  <a:pt x="2112" y="6320"/>
                </a:cubicBezTo>
                <a:cubicBezTo>
                  <a:pt x="4230" y="8594"/>
                  <a:pt x="4229" y="8769"/>
                  <a:pt x="4206" y="11721"/>
                </a:cubicBezTo>
                <a:cubicBezTo>
                  <a:pt x="4205" y="11891"/>
                  <a:pt x="4203" y="12080"/>
                  <a:pt x="4203" y="12769"/>
                </a:cubicBezTo>
                <a:cubicBezTo>
                  <a:pt x="4203" y="13100"/>
                  <a:pt x="3935" y="13369"/>
                  <a:pt x="3603" y="13369"/>
                </a:cubicBezTo>
                <a:cubicBezTo>
                  <a:pt x="3272" y="13369"/>
                  <a:pt x="3003" y="13100"/>
                  <a:pt x="3003" y="12769"/>
                </a:cubicBezTo>
                <a:cubicBezTo>
                  <a:pt x="3003" y="12680"/>
                  <a:pt x="3007" y="12173"/>
                  <a:pt x="3011" y="11716"/>
                </a:cubicBezTo>
                <a:cubicBezTo>
                  <a:pt x="3030" y="9212"/>
                  <a:pt x="3031" y="9064"/>
                  <a:pt x="1235" y="7136"/>
                </a:cubicBezTo>
                <a:cubicBezTo>
                  <a:pt x="375" y="6211"/>
                  <a:pt x="0" y="5401"/>
                  <a:pt x="30" y="4616"/>
                </a:cubicBezTo>
                <a:cubicBezTo>
                  <a:pt x="60" y="3815"/>
                  <a:pt x="501" y="3116"/>
                  <a:pt x="1268" y="2414"/>
                </a:cubicBezTo>
                <a:lnTo>
                  <a:pt x="3659" y="22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7" name="Freeform 8">
            <a:extLst>
              <a:ext uri="{FF2B5EF4-FFF2-40B4-BE49-F238E27FC236}">
                <a16:creationId xmlns:a16="http://schemas.microsoft.com/office/drawing/2014/main" id="{00293BED-EBD5-456B-A43C-567875D6DDEB}"/>
              </a:ext>
            </a:extLst>
          </p:cNvPr>
          <p:cNvSpPr>
            <a:spLocks/>
          </p:cNvSpPr>
          <p:nvPr/>
        </p:nvSpPr>
        <p:spPr bwMode="auto">
          <a:xfrm>
            <a:off x="380807" y="3364049"/>
            <a:ext cx="933405" cy="552675"/>
          </a:xfrm>
          <a:custGeom>
            <a:avLst/>
            <a:gdLst>
              <a:gd name="T0" fmla="*/ 354 w 6628"/>
              <a:gd name="T1" fmla="*/ 1922 h 3936"/>
              <a:gd name="T2" fmla="*/ 181 w 6628"/>
              <a:gd name="T3" fmla="*/ 1093 h 3936"/>
              <a:gd name="T4" fmla="*/ 1010 w 6628"/>
              <a:gd name="T5" fmla="*/ 919 h 3936"/>
              <a:gd name="T6" fmla="*/ 5555 w 6628"/>
              <a:gd name="T7" fmla="*/ 227 h 3936"/>
              <a:gd name="T8" fmla="*/ 6401 w 6628"/>
              <a:gd name="T9" fmla="*/ 252 h 3936"/>
              <a:gd name="T10" fmla="*/ 6376 w 6628"/>
              <a:gd name="T11" fmla="*/ 1099 h 3936"/>
              <a:gd name="T12" fmla="*/ 354 w 6628"/>
              <a:gd name="T13" fmla="*/ 1922 h 3936"/>
            </a:gdLst>
            <a:ahLst/>
            <a:cxnLst>
              <a:cxn ang="0">
                <a:pos x="T0" y="T1"/>
              </a:cxn>
              <a:cxn ang="0">
                <a:pos x="T2" y="T3"/>
              </a:cxn>
              <a:cxn ang="0">
                <a:pos x="T4" y="T5"/>
              </a:cxn>
              <a:cxn ang="0">
                <a:pos x="T6" y="T7"/>
              </a:cxn>
              <a:cxn ang="0">
                <a:pos x="T8" y="T9"/>
              </a:cxn>
              <a:cxn ang="0">
                <a:pos x="T10" y="T11"/>
              </a:cxn>
              <a:cxn ang="0">
                <a:pos x="T12" y="T13"/>
              </a:cxn>
            </a:cxnLst>
            <a:rect l="0" t="0" r="r" b="b"/>
            <a:pathLst>
              <a:path w="6628" h="3936">
                <a:moveTo>
                  <a:pt x="354" y="1922"/>
                </a:moveTo>
                <a:cubicBezTo>
                  <a:pt x="77" y="1741"/>
                  <a:pt x="0" y="1370"/>
                  <a:pt x="181" y="1093"/>
                </a:cubicBezTo>
                <a:cubicBezTo>
                  <a:pt x="362" y="816"/>
                  <a:pt x="733" y="738"/>
                  <a:pt x="1010" y="919"/>
                </a:cubicBezTo>
                <a:cubicBezTo>
                  <a:pt x="1017" y="923"/>
                  <a:pt x="3227" y="2410"/>
                  <a:pt x="5555" y="227"/>
                </a:cubicBezTo>
                <a:cubicBezTo>
                  <a:pt x="5796" y="0"/>
                  <a:pt x="6175" y="12"/>
                  <a:pt x="6401" y="252"/>
                </a:cubicBezTo>
                <a:cubicBezTo>
                  <a:pt x="6628" y="493"/>
                  <a:pt x="6616" y="872"/>
                  <a:pt x="6376" y="1099"/>
                </a:cubicBezTo>
                <a:cubicBezTo>
                  <a:pt x="3351" y="3936"/>
                  <a:pt x="363" y="1928"/>
                  <a:pt x="354" y="192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8" name="Freeform 9">
            <a:extLst>
              <a:ext uri="{FF2B5EF4-FFF2-40B4-BE49-F238E27FC236}">
                <a16:creationId xmlns:a16="http://schemas.microsoft.com/office/drawing/2014/main" id="{2179D701-D0D5-4BE9-B3F5-44C317BAAB48}"/>
              </a:ext>
            </a:extLst>
          </p:cNvPr>
          <p:cNvSpPr>
            <a:spLocks/>
          </p:cNvSpPr>
          <p:nvPr/>
        </p:nvSpPr>
        <p:spPr bwMode="auto">
          <a:xfrm>
            <a:off x="2179453" y="2609956"/>
            <a:ext cx="830855" cy="518287"/>
          </a:xfrm>
          <a:custGeom>
            <a:avLst/>
            <a:gdLst>
              <a:gd name="T0" fmla="*/ 185 w 5902"/>
              <a:gd name="T1" fmla="*/ 1017 h 3689"/>
              <a:gd name="T2" fmla="*/ 347 w 5902"/>
              <a:gd name="T3" fmla="*/ 185 h 3689"/>
              <a:gd name="T4" fmla="*/ 1179 w 5902"/>
              <a:gd name="T5" fmla="*/ 346 h 3689"/>
              <a:gd name="T6" fmla="*/ 5045 w 5902"/>
              <a:gd name="T7" fmla="*/ 1421 h 3689"/>
              <a:gd name="T8" fmla="*/ 5799 w 5902"/>
              <a:gd name="T9" fmla="*/ 1806 h 3689"/>
              <a:gd name="T10" fmla="*/ 5415 w 5902"/>
              <a:gd name="T11" fmla="*/ 2560 h 3689"/>
              <a:gd name="T12" fmla="*/ 185 w 5902"/>
              <a:gd name="T13" fmla="*/ 1017 h 3689"/>
            </a:gdLst>
            <a:ahLst/>
            <a:cxnLst>
              <a:cxn ang="0">
                <a:pos x="T0" y="T1"/>
              </a:cxn>
              <a:cxn ang="0">
                <a:pos x="T2" y="T3"/>
              </a:cxn>
              <a:cxn ang="0">
                <a:pos x="T4" y="T5"/>
              </a:cxn>
              <a:cxn ang="0">
                <a:pos x="T6" y="T7"/>
              </a:cxn>
              <a:cxn ang="0">
                <a:pos x="T8" y="T9"/>
              </a:cxn>
              <a:cxn ang="0">
                <a:pos x="T10" y="T11"/>
              </a:cxn>
              <a:cxn ang="0">
                <a:pos x="T12" y="T13"/>
              </a:cxn>
            </a:cxnLst>
            <a:rect l="0" t="0" r="r" b="b"/>
            <a:pathLst>
              <a:path w="5902" h="3689">
                <a:moveTo>
                  <a:pt x="185" y="1017"/>
                </a:moveTo>
                <a:cubicBezTo>
                  <a:pt x="0" y="742"/>
                  <a:pt x="72" y="370"/>
                  <a:pt x="347" y="185"/>
                </a:cubicBezTo>
                <a:cubicBezTo>
                  <a:pt x="621" y="0"/>
                  <a:pt x="993" y="72"/>
                  <a:pt x="1179" y="346"/>
                </a:cubicBezTo>
                <a:cubicBezTo>
                  <a:pt x="1182" y="352"/>
                  <a:pt x="2446" y="2268"/>
                  <a:pt x="5045" y="1421"/>
                </a:cubicBezTo>
                <a:cubicBezTo>
                  <a:pt x="5359" y="1319"/>
                  <a:pt x="5697" y="1491"/>
                  <a:pt x="5799" y="1806"/>
                </a:cubicBezTo>
                <a:cubicBezTo>
                  <a:pt x="5902" y="2120"/>
                  <a:pt x="5729" y="2458"/>
                  <a:pt x="5415" y="2560"/>
                </a:cubicBezTo>
                <a:cubicBezTo>
                  <a:pt x="1949" y="3689"/>
                  <a:pt x="190" y="1024"/>
                  <a:pt x="185" y="101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19" name="矩形 18">
            <a:extLst>
              <a:ext uri="{FF2B5EF4-FFF2-40B4-BE49-F238E27FC236}">
                <a16:creationId xmlns:a16="http://schemas.microsoft.com/office/drawing/2014/main" id="{D46417FA-52A4-4EF2-9B04-ACB147202E54}"/>
              </a:ext>
            </a:extLst>
          </p:cNvPr>
          <p:cNvSpPr/>
          <p:nvPr/>
        </p:nvSpPr>
        <p:spPr>
          <a:xfrm>
            <a:off x="521427" y="4467007"/>
            <a:ext cx="2150935" cy="5526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anose="02020603050405020304" pitchFamily="18" charset="0"/>
                <a:cs typeface="Times New Roman" panose="02020603050405020304" pitchFamily="18" charset="0"/>
                <a:sym typeface="+mn-lt"/>
              </a:rPr>
              <a:t>Directive Sentence Identification</a:t>
            </a:r>
            <a:endParaRPr lang="zh-CN" altLang="en-US" b="1" dirty="0">
              <a:solidFill>
                <a:schemeClr val="bg1"/>
              </a:solidFill>
              <a:latin typeface="Times New Roman" panose="02020603050405020304" pitchFamily="18" charset="0"/>
              <a:cs typeface="Times New Roman" panose="02020603050405020304" pitchFamily="18" charset="0"/>
              <a:sym typeface="+mn-lt"/>
            </a:endParaRPr>
          </a:p>
        </p:txBody>
      </p:sp>
      <p:sp>
        <p:nvSpPr>
          <p:cNvPr id="20" name="矩形 19">
            <a:extLst>
              <a:ext uri="{FF2B5EF4-FFF2-40B4-BE49-F238E27FC236}">
                <a16:creationId xmlns:a16="http://schemas.microsoft.com/office/drawing/2014/main" id="{067A80EC-DF0C-4EFF-8375-6FFED4F872EA}"/>
              </a:ext>
            </a:extLst>
          </p:cNvPr>
          <p:cNvSpPr/>
          <p:nvPr/>
        </p:nvSpPr>
        <p:spPr>
          <a:xfrm>
            <a:off x="2806879" y="3847104"/>
            <a:ext cx="21528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anose="02020603050405020304" pitchFamily="18" charset="0"/>
                <a:cs typeface="Times New Roman" panose="02020603050405020304" pitchFamily="18" charset="0"/>
                <a:sym typeface="+mn-lt"/>
              </a:rPr>
              <a:t>Atomic Formula Extraction</a:t>
            </a:r>
            <a:endParaRPr lang="zh-CN" altLang="en-US" b="1" dirty="0">
              <a:solidFill>
                <a:schemeClr val="bg1"/>
              </a:solidFill>
              <a:latin typeface="Times New Roman" panose="02020603050405020304" pitchFamily="18" charset="0"/>
              <a:cs typeface="Times New Roman" panose="02020603050405020304" pitchFamily="18" charset="0"/>
              <a:sym typeface="+mn-lt"/>
            </a:endParaRPr>
          </a:p>
        </p:txBody>
      </p:sp>
      <p:sp>
        <p:nvSpPr>
          <p:cNvPr id="21" name="矩形 20">
            <a:extLst>
              <a:ext uri="{FF2B5EF4-FFF2-40B4-BE49-F238E27FC236}">
                <a16:creationId xmlns:a16="http://schemas.microsoft.com/office/drawing/2014/main" id="{C5DA9300-AD2C-4D6B-9BD9-B6A4DF7A11E0}"/>
              </a:ext>
            </a:extLst>
          </p:cNvPr>
          <p:cNvSpPr/>
          <p:nvPr/>
        </p:nvSpPr>
        <p:spPr>
          <a:xfrm>
            <a:off x="5178713" y="3241725"/>
            <a:ext cx="21528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anose="02020603050405020304" pitchFamily="18" charset="0"/>
                <a:cs typeface="Times New Roman" panose="02020603050405020304" pitchFamily="18" charset="0"/>
                <a:sym typeface="+mn-lt"/>
              </a:rPr>
              <a:t>Logical Relation Recognition</a:t>
            </a:r>
            <a:endParaRPr lang="zh-CN" altLang="en-US" b="1" dirty="0">
              <a:solidFill>
                <a:schemeClr val="bg1"/>
              </a:solidFill>
              <a:latin typeface="Times New Roman" panose="02020603050405020304" pitchFamily="18" charset="0"/>
              <a:cs typeface="Times New Roman" panose="02020603050405020304" pitchFamily="18" charset="0"/>
              <a:sym typeface="+mn-lt"/>
            </a:endParaRPr>
          </a:p>
        </p:txBody>
      </p:sp>
      <p:sp>
        <p:nvSpPr>
          <p:cNvPr id="22" name="矩形 21">
            <a:extLst>
              <a:ext uri="{FF2B5EF4-FFF2-40B4-BE49-F238E27FC236}">
                <a16:creationId xmlns:a16="http://schemas.microsoft.com/office/drawing/2014/main" id="{3D2D3DD5-9463-425C-8AE3-8C7F762508AC}"/>
              </a:ext>
            </a:extLst>
          </p:cNvPr>
          <p:cNvSpPr/>
          <p:nvPr/>
        </p:nvSpPr>
        <p:spPr>
          <a:xfrm>
            <a:off x="7546525" y="2353316"/>
            <a:ext cx="2152800" cy="5530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anose="02020603050405020304" pitchFamily="18" charset="0"/>
                <a:cs typeface="Times New Roman" panose="02020603050405020304" pitchFamily="18" charset="0"/>
                <a:sym typeface="+mn-lt"/>
              </a:rPr>
              <a:t>Argument Parsing</a:t>
            </a:r>
            <a:endParaRPr lang="zh-CN" altLang="en-US" b="1" dirty="0">
              <a:solidFill>
                <a:schemeClr val="bg1"/>
              </a:solidFill>
              <a:latin typeface="Times New Roman" panose="02020603050405020304" pitchFamily="18" charset="0"/>
              <a:cs typeface="Times New Roman" panose="02020603050405020304" pitchFamily="18" charset="0"/>
              <a:sym typeface="+mn-lt"/>
            </a:endParaRPr>
          </a:p>
        </p:txBody>
      </p:sp>
      <p:sp>
        <p:nvSpPr>
          <p:cNvPr id="26" name="矩形 25">
            <a:extLst>
              <a:ext uri="{FF2B5EF4-FFF2-40B4-BE49-F238E27FC236}">
                <a16:creationId xmlns:a16="http://schemas.microsoft.com/office/drawing/2014/main" id="{6D8007FC-90FA-4A82-B4A7-D9609E592DD7}"/>
              </a:ext>
            </a:extLst>
          </p:cNvPr>
          <p:cNvSpPr/>
          <p:nvPr/>
        </p:nvSpPr>
        <p:spPr>
          <a:xfrm>
            <a:off x="9895837" y="1665483"/>
            <a:ext cx="2152800" cy="540000"/>
          </a:xfrm>
          <a:prstGeom prst="rect">
            <a:avLst/>
          </a:prstGeom>
          <a:solidFill>
            <a:srgbClr val="1A6E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cs typeface="+mn-ea"/>
              <a:sym typeface="+mn-lt"/>
            </a:endParaRPr>
          </a:p>
        </p:txBody>
      </p:sp>
      <p:sp>
        <p:nvSpPr>
          <p:cNvPr id="27" name="矩形 26">
            <a:extLst>
              <a:ext uri="{FF2B5EF4-FFF2-40B4-BE49-F238E27FC236}">
                <a16:creationId xmlns:a16="http://schemas.microsoft.com/office/drawing/2014/main" id="{2FDC0A69-ED74-4142-9DE8-AE209A070EF3}"/>
              </a:ext>
            </a:extLst>
          </p:cNvPr>
          <p:cNvSpPr/>
          <p:nvPr/>
        </p:nvSpPr>
        <p:spPr>
          <a:xfrm>
            <a:off x="9699325" y="2172254"/>
            <a:ext cx="2492675" cy="1754326"/>
          </a:xfrm>
          <a:prstGeom prst="rect">
            <a:avLst/>
          </a:prstGeom>
        </p:spPr>
        <p:txBody>
          <a:bodyPr wrap="square">
            <a:spAutoFit/>
          </a:bodyPr>
          <a:lstStyle/>
          <a:p>
            <a:pPr algn="ctr"/>
            <a:r>
              <a:rPr lang="en-US" altLang="zh-CN" b="1" kern="0" dirty="0">
                <a:latin typeface="Times New Roman" panose="02020603050405020304" pitchFamily="18" charset="0"/>
                <a:ea typeface="+mj-ea"/>
                <a:cs typeface="Times New Roman" panose="02020603050405020304" pitchFamily="18" charset="0"/>
                <a:sym typeface="+mn-lt"/>
              </a:rPr>
              <a:t>Group the formulas of the same API class/ interface or method together and transform them into conjunctive normal form</a:t>
            </a:r>
            <a:endParaRPr lang="zh-CN" altLang="en-US" b="1" kern="0" dirty="0">
              <a:latin typeface="Times New Roman" panose="02020603050405020304" pitchFamily="18" charset="0"/>
              <a:ea typeface="+mj-ea"/>
              <a:cs typeface="Times New Roman" panose="02020603050405020304" pitchFamily="18" charset="0"/>
              <a:sym typeface="+mn-lt"/>
            </a:endParaRPr>
          </a:p>
        </p:txBody>
      </p:sp>
      <p:sp>
        <p:nvSpPr>
          <p:cNvPr id="29" name="矩形 28">
            <a:extLst>
              <a:ext uri="{FF2B5EF4-FFF2-40B4-BE49-F238E27FC236}">
                <a16:creationId xmlns:a16="http://schemas.microsoft.com/office/drawing/2014/main" id="{49C7EF7B-3776-4F38-8DCC-BD3D1F5E3FC2}"/>
              </a:ext>
            </a:extLst>
          </p:cNvPr>
          <p:cNvSpPr/>
          <p:nvPr/>
        </p:nvSpPr>
        <p:spPr>
          <a:xfrm>
            <a:off x="9895838" y="1652421"/>
            <a:ext cx="2152800" cy="54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latin typeface="Times New Roman" panose="02020603050405020304" pitchFamily="18" charset="0"/>
                <a:cs typeface="Times New Roman" panose="02020603050405020304" pitchFamily="18" charset="0"/>
                <a:sym typeface="+mn-lt"/>
              </a:rPr>
              <a:t>Formula Normalization</a:t>
            </a:r>
            <a:endParaRPr lang="zh-CN" altLang="en-US" b="1" dirty="0">
              <a:solidFill>
                <a:schemeClr val="bg1"/>
              </a:solidFill>
              <a:latin typeface="Times New Roman" panose="02020603050405020304" pitchFamily="18" charset="0"/>
              <a:cs typeface="Times New Roman" panose="02020603050405020304" pitchFamily="18" charset="0"/>
              <a:sym typeface="+mn-lt"/>
            </a:endParaRPr>
          </a:p>
        </p:txBody>
      </p:sp>
      <p:sp>
        <p:nvSpPr>
          <p:cNvPr id="32" name="文本框 31">
            <a:extLst>
              <a:ext uri="{FF2B5EF4-FFF2-40B4-BE49-F238E27FC236}">
                <a16:creationId xmlns:a16="http://schemas.microsoft.com/office/drawing/2014/main" id="{C3F29FEA-8A3A-4307-93FF-3805D784A26F}"/>
              </a:ext>
            </a:extLst>
          </p:cNvPr>
          <p:cNvSpPr txBox="1"/>
          <p:nvPr/>
        </p:nvSpPr>
        <p:spPr>
          <a:xfrm>
            <a:off x="35546" y="214916"/>
            <a:ext cx="11531826"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Key Steps of </a:t>
            </a:r>
            <a:r>
              <a:rPr lang="en-US" altLang="zh-CN" sz="3600" b="1" dirty="0" err="1">
                <a:solidFill>
                  <a:schemeClr val="bg1"/>
                </a:solidFill>
                <a:latin typeface="Times New Roman" panose="02020603050405020304" pitchFamily="18" charset="0"/>
                <a:cs typeface="Times New Roman" panose="02020603050405020304" pitchFamily="18" charset="0"/>
              </a:rPr>
              <a:t>LeadFOL</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3" name="矩形 32">
            <a:extLst>
              <a:ext uri="{FF2B5EF4-FFF2-40B4-BE49-F238E27FC236}">
                <a16:creationId xmlns:a16="http://schemas.microsoft.com/office/drawing/2014/main" id="{423870A1-B5EB-456F-A15E-0393EACE66E8}"/>
              </a:ext>
            </a:extLst>
          </p:cNvPr>
          <p:cNvSpPr/>
          <p:nvPr/>
        </p:nvSpPr>
        <p:spPr>
          <a:xfrm>
            <a:off x="4959679" y="5481089"/>
            <a:ext cx="6422696" cy="776623"/>
          </a:xfrm>
          <a:prstGeom prst="rect">
            <a:avLst/>
          </a:prstGeom>
        </p:spPr>
        <p:txBody>
          <a:bodyPr wrap="square">
            <a:spAutoFit/>
          </a:bodyPr>
          <a:lstStyle/>
          <a:p>
            <a:pPr>
              <a:lnSpc>
                <a:spcPct val="130000"/>
              </a:lnSpc>
            </a:pPr>
            <a:r>
              <a:rPr lang="en-US" altLang="zh-CN" b="1" kern="0" dirty="0">
                <a:latin typeface="Times New Roman" panose="02020603050405020304" pitchFamily="18" charset="0"/>
                <a:ea typeface="+mj-ea"/>
                <a:cs typeface="Times New Roman" panose="02020603050405020304" pitchFamily="18" charset="0"/>
                <a:sym typeface="+mn-lt"/>
              </a:rPr>
              <a:t>Input: API library and its documentation</a:t>
            </a:r>
          </a:p>
          <a:p>
            <a:pPr>
              <a:lnSpc>
                <a:spcPct val="130000"/>
              </a:lnSpc>
            </a:pPr>
            <a:r>
              <a:rPr lang="en-US" altLang="zh-CN" b="1" kern="0" dirty="0">
                <a:latin typeface="Times New Roman" panose="02020603050405020304" pitchFamily="18" charset="0"/>
                <a:ea typeface="+mj-ea"/>
                <a:cs typeface="Times New Roman" panose="02020603050405020304" pitchFamily="18" charset="0"/>
                <a:sym typeface="+mn-lt"/>
              </a:rPr>
              <a:t>Output: FOL directives for API classes/interfaces and methods </a:t>
            </a:r>
            <a:endParaRPr lang="zh-CN" altLang="en-US" b="1" kern="0" dirty="0">
              <a:latin typeface="Times New Roman" panose="02020603050405020304" pitchFamily="18" charset="0"/>
              <a:ea typeface="+mj-ea"/>
              <a:cs typeface="Times New Roman" panose="02020603050405020304" pitchFamily="18" charset="0"/>
              <a:sym typeface="+mn-lt"/>
            </a:endParaRPr>
          </a:p>
        </p:txBody>
      </p:sp>
      <p:sp>
        <p:nvSpPr>
          <p:cNvPr id="2" name="矩形 1">
            <a:extLst>
              <a:ext uri="{FF2B5EF4-FFF2-40B4-BE49-F238E27FC236}">
                <a16:creationId xmlns:a16="http://schemas.microsoft.com/office/drawing/2014/main" id="{685736EF-6292-49A2-83BD-D74C7287F115}"/>
              </a:ext>
            </a:extLst>
          </p:cNvPr>
          <p:cNvSpPr/>
          <p:nvPr/>
        </p:nvSpPr>
        <p:spPr>
          <a:xfrm>
            <a:off x="1081454" y="1179676"/>
            <a:ext cx="10029092" cy="523220"/>
          </a:xfrm>
          <a:prstGeom prst="rect">
            <a:avLst/>
          </a:prstGeom>
        </p:spPr>
        <p:txBody>
          <a:bodyPr wrap="none">
            <a:spAutoFit/>
          </a:bodyPr>
          <a:lstStyle/>
          <a:p>
            <a:r>
              <a:rPr lang="en-US" altLang="zh-CN" sz="2800" b="1" dirty="0" err="1">
                <a:latin typeface="Times New Roman" panose="02020603050405020304" pitchFamily="18" charset="0"/>
                <a:ea typeface="Microsoft YaHei UI" panose="020B0503020204020204" pitchFamily="34" charset="-122"/>
                <a:cs typeface="Times New Roman" panose="02020603050405020304" pitchFamily="18" charset="0"/>
              </a:rPr>
              <a:t>LeadFOL</a:t>
            </a:r>
            <a:r>
              <a:rPr lang="en-US" altLang="zh-CN" sz="2800" b="1" dirty="0">
                <a:latin typeface="Times New Roman" panose="02020603050405020304" pitchFamily="18" charset="0"/>
                <a:ea typeface="Microsoft YaHei UI" panose="020B0503020204020204" pitchFamily="34" charset="-122"/>
                <a:cs typeface="Times New Roman" panose="02020603050405020304" pitchFamily="18" charset="0"/>
              </a:rPr>
              <a:t> (Learning based Extraction of API Directives in FOL)</a:t>
            </a:r>
            <a:endParaRPr lang="zh-CN" altLang="en-US" sz="2800" dirty="0"/>
          </a:p>
        </p:txBody>
      </p:sp>
    </p:spTree>
    <p:extLst>
      <p:ext uri="{BB962C8B-B14F-4D97-AF65-F5344CB8AC3E}">
        <p14:creationId xmlns:p14="http://schemas.microsoft.com/office/powerpoint/2010/main" val="2749231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750" fill="hold"/>
                                        <p:tgtEl>
                                          <p:spTgt spid="5"/>
                                        </p:tgtEl>
                                        <p:attrNameLst>
                                          <p:attrName>ppt_x</p:attrName>
                                        </p:attrNameLst>
                                      </p:cBhvr>
                                      <p:tavLst>
                                        <p:tav tm="0">
                                          <p:val>
                                            <p:strVal val="0-#ppt_w/2"/>
                                          </p:val>
                                        </p:tav>
                                        <p:tav tm="100000">
                                          <p:val>
                                            <p:strVal val="#ppt_x"/>
                                          </p:val>
                                        </p:tav>
                                      </p:tavLst>
                                    </p:anim>
                                    <p:anim calcmode="lin" valueType="num">
                                      <p:cBhvr additive="base">
                                        <p:cTn id="8" dur="7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750" fill="hold"/>
                                        <p:tgtEl>
                                          <p:spTgt spid="6"/>
                                        </p:tgtEl>
                                        <p:attrNameLst>
                                          <p:attrName>ppt_x</p:attrName>
                                        </p:attrNameLst>
                                      </p:cBhvr>
                                      <p:tavLst>
                                        <p:tav tm="0">
                                          <p:val>
                                            <p:strVal val="0-#ppt_w/2"/>
                                          </p:val>
                                        </p:tav>
                                        <p:tav tm="100000">
                                          <p:val>
                                            <p:strVal val="#ppt_x"/>
                                          </p:val>
                                        </p:tav>
                                      </p:tavLst>
                                    </p:anim>
                                    <p:anim calcmode="lin" valueType="num">
                                      <p:cBhvr additive="base">
                                        <p:cTn id="12" dur="75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750" fill="hold"/>
                                        <p:tgtEl>
                                          <p:spTgt spid="7"/>
                                        </p:tgtEl>
                                        <p:attrNameLst>
                                          <p:attrName>ppt_x</p:attrName>
                                        </p:attrNameLst>
                                      </p:cBhvr>
                                      <p:tavLst>
                                        <p:tav tm="0">
                                          <p:val>
                                            <p:strVal val="0-#ppt_w/2"/>
                                          </p:val>
                                        </p:tav>
                                        <p:tav tm="100000">
                                          <p:val>
                                            <p:strVal val="#ppt_x"/>
                                          </p:val>
                                        </p:tav>
                                      </p:tavLst>
                                    </p:anim>
                                    <p:anim calcmode="lin" valueType="num">
                                      <p:cBhvr additive="base">
                                        <p:cTn id="16" dur="75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fill="hold"/>
                                        <p:tgtEl>
                                          <p:spTgt spid="8"/>
                                        </p:tgtEl>
                                        <p:attrNameLst>
                                          <p:attrName>ppt_x</p:attrName>
                                        </p:attrNameLst>
                                      </p:cBhvr>
                                      <p:tavLst>
                                        <p:tav tm="0">
                                          <p:val>
                                            <p:strVal val="0-#ppt_w/2"/>
                                          </p:val>
                                        </p:tav>
                                        <p:tav tm="100000">
                                          <p:val>
                                            <p:strVal val="#ppt_x"/>
                                          </p:val>
                                        </p:tav>
                                      </p:tavLst>
                                    </p:anim>
                                    <p:anim calcmode="lin" valueType="num">
                                      <p:cBhvr additive="base">
                                        <p:cTn id="20" dur="75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750" fill="hold"/>
                                        <p:tgtEl>
                                          <p:spTgt spid="26"/>
                                        </p:tgtEl>
                                        <p:attrNameLst>
                                          <p:attrName>ppt_x</p:attrName>
                                        </p:attrNameLst>
                                      </p:cBhvr>
                                      <p:tavLst>
                                        <p:tav tm="0">
                                          <p:val>
                                            <p:strVal val="0-#ppt_w/2"/>
                                          </p:val>
                                        </p:tav>
                                        <p:tav tm="100000">
                                          <p:val>
                                            <p:strVal val="#ppt_x"/>
                                          </p:val>
                                        </p:tav>
                                      </p:tavLst>
                                    </p:anim>
                                    <p:anim calcmode="lin" valueType="num">
                                      <p:cBhvr additive="base">
                                        <p:cTn id="24" dur="750" fill="hold"/>
                                        <p:tgtEl>
                                          <p:spTgt spid="26"/>
                                        </p:tgtEl>
                                        <p:attrNameLst>
                                          <p:attrName>ppt_y</p:attrName>
                                        </p:attrNameLst>
                                      </p:cBhvr>
                                      <p:tavLst>
                                        <p:tav tm="0">
                                          <p:val>
                                            <p:strVal val="#ppt_y"/>
                                          </p:val>
                                        </p:tav>
                                        <p:tav tm="100000">
                                          <p:val>
                                            <p:strVal val="#ppt_y"/>
                                          </p:val>
                                        </p:tav>
                                      </p:tavLst>
                                    </p:anim>
                                  </p:childTnLst>
                                </p:cTn>
                              </p:par>
                            </p:childTnLst>
                          </p:cTn>
                        </p:par>
                        <p:par>
                          <p:cTn id="25" fill="hold">
                            <p:stCondLst>
                              <p:cond delay="750"/>
                            </p:stCondLst>
                            <p:childTnLst>
                              <p:par>
                                <p:cTn id="26" presetID="21" presetClass="entr" presetSubtype="1"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heel(1)">
                                      <p:cBhvr>
                                        <p:cTn id="28" dur="500"/>
                                        <p:tgtEl>
                                          <p:spTgt spid="14"/>
                                        </p:tgtEl>
                                      </p:cBhvr>
                                    </p:animEffect>
                                  </p:childTnLst>
                                </p:cTn>
                              </p:par>
                            </p:childTnLst>
                          </p:cTn>
                        </p:par>
                        <p:par>
                          <p:cTn id="29" fill="hold">
                            <p:stCondLst>
                              <p:cond delay="1250"/>
                            </p:stCondLst>
                            <p:childTnLst>
                              <p:par>
                                <p:cTn id="30" presetID="2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down)">
                                      <p:cBhvr>
                                        <p:cTn id="32" dur="500"/>
                                        <p:tgtEl>
                                          <p:spTgt spid="15"/>
                                        </p:tgtEl>
                                      </p:cBhvr>
                                    </p:animEffect>
                                  </p:childTnLst>
                                </p:cTn>
                              </p:par>
                            </p:childTnLst>
                          </p:cTn>
                        </p:par>
                        <p:par>
                          <p:cTn id="33" fill="hold">
                            <p:stCondLst>
                              <p:cond delay="1750"/>
                            </p:stCondLst>
                            <p:childTnLst>
                              <p:par>
                                <p:cTn id="34" presetID="22" presetClass="entr" presetSubtype="8"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childTnLst>
                          </p:cTn>
                        </p:par>
                        <p:par>
                          <p:cTn id="37" fill="hold">
                            <p:stCondLst>
                              <p:cond delay="2250"/>
                            </p:stCondLst>
                            <p:childTnLst>
                              <p:par>
                                <p:cTn id="38" presetID="22" presetClass="entr" presetSubtype="1"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up)">
                                      <p:cBhvr>
                                        <p:cTn id="40" dur="500"/>
                                        <p:tgtEl>
                                          <p:spTgt spid="16"/>
                                        </p:tgtEl>
                                      </p:cBhvr>
                                    </p:animEffect>
                                  </p:childTnLst>
                                </p:cTn>
                              </p:par>
                            </p:childTnLst>
                          </p:cTn>
                        </p:par>
                        <p:par>
                          <p:cTn id="41" fill="hold">
                            <p:stCondLst>
                              <p:cond delay="2750"/>
                            </p:stCondLst>
                            <p:childTnLst>
                              <p:par>
                                <p:cTn id="42" presetID="22" presetClass="entr" presetSubtype="2"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right)">
                                      <p:cBhvr>
                                        <p:cTn id="44" dur="500"/>
                                        <p:tgtEl>
                                          <p:spTgt spid="1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grpId="0" nodeType="withEffect">
                                  <p:stCondLst>
                                    <p:cond delay="0"/>
                                  </p:stCondLst>
                                  <p:iterate type="lt">
                                    <p:tmPct val="10000"/>
                                  </p:iterate>
                                  <p:childTnLst>
                                    <p:set>
                                      <p:cBhvr>
                                        <p:cTn id="51" dur="1" fill="hold">
                                          <p:stCondLst>
                                            <p:cond delay="0"/>
                                          </p:stCondLst>
                                        </p:cTn>
                                        <p:tgtEl>
                                          <p:spTgt spid="12"/>
                                        </p:tgtEl>
                                        <p:attrNameLst>
                                          <p:attrName>style.visibility</p:attrName>
                                        </p:attrNameLst>
                                      </p:cBhvr>
                                      <p:to>
                                        <p:strVal val="visible"/>
                                      </p:to>
                                    </p:set>
                                    <p:anim calcmode="lin" valueType="num">
                                      <p:cBhvr>
                                        <p:cTn id="52" dur="100" fill="hold"/>
                                        <p:tgtEl>
                                          <p:spTgt spid="12"/>
                                        </p:tgtEl>
                                        <p:attrNameLst>
                                          <p:attrName>ppt_w</p:attrName>
                                        </p:attrNameLst>
                                      </p:cBhvr>
                                      <p:tavLst>
                                        <p:tav tm="0">
                                          <p:val>
                                            <p:fltVal val="0"/>
                                          </p:val>
                                        </p:tav>
                                        <p:tav tm="100000">
                                          <p:val>
                                            <p:strVal val="#ppt_w"/>
                                          </p:val>
                                        </p:tav>
                                      </p:tavLst>
                                    </p:anim>
                                    <p:anim calcmode="lin" valueType="num">
                                      <p:cBhvr>
                                        <p:cTn id="53" dur="100" fill="hold"/>
                                        <p:tgtEl>
                                          <p:spTgt spid="12"/>
                                        </p:tgtEl>
                                        <p:attrNameLst>
                                          <p:attrName>ppt_h</p:attrName>
                                        </p:attrNameLst>
                                      </p:cBhvr>
                                      <p:tavLst>
                                        <p:tav tm="0">
                                          <p:val>
                                            <p:fltVal val="0"/>
                                          </p:val>
                                        </p:tav>
                                        <p:tav tm="100000">
                                          <p:val>
                                            <p:strVal val="#ppt_h"/>
                                          </p:val>
                                        </p:tav>
                                      </p:tavLst>
                                    </p:anim>
                                    <p:animEffect transition="in" filter="fade">
                                      <p:cBhvr>
                                        <p:cTn id="54" dur="100"/>
                                        <p:tgtEl>
                                          <p:spTgt spid="1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100" fill="hold"/>
                                        <p:tgtEl>
                                          <p:spTgt spid="20"/>
                                        </p:tgtEl>
                                        <p:attrNameLst>
                                          <p:attrName>ppt_w</p:attrName>
                                        </p:attrNameLst>
                                      </p:cBhvr>
                                      <p:tavLst>
                                        <p:tav tm="0">
                                          <p:val>
                                            <p:fltVal val="0"/>
                                          </p:val>
                                        </p:tav>
                                        <p:tav tm="100000">
                                          <p:val>
                                            <p:strVal val="#ppt_w"/>
                                          </p:val>
                                        </p:tav>
                                      </p:tavLst>
                                    </p:anim>
                                    <p:anim calcmode="lin" valueType="num">
                                      <p:cBhvr>
                                        <p:cTn id="58" dur="100" fill="hold"/>
                                        <p:tgtEl>
                                          <p:spTgt spid="20"/>
                                        </p:tgtEl>
                                        <p:attrNameLst>
                                          <p:attrName>ppt_h</p:attrName>
                                        </p:attrNameLst>
                                      </p:cBhvr>
                                      <p:tavLst>
                                        <p:tav tm="0">
                                          <p:val>
                                            <p:fltVal val="0"/>
                                          </p:val>
                                        </p:tav>
                                        <p:tav tm="100000">
                                          <p:val>
                                            <p:strVal val="#ppt_h"/>
                                          </p:val>
                                        </p:tav>
                                      </p:tavLst>
                                    </p:anim>
                                    <p:animEffect transition="in" filter="fade">
                                      <p:cBhvr>
                                        <p:cTn id="59" dur="100"/>
                                        <p:tgtEl>
                                          <p:spTgt spid="20"/>
                                        </p:tgtEl>
                                      </p:cBhvr>
                                    </p:animEffect>
                                  </p:childTnLst>
                                </p:cTn>
                              </p:par>
                              <p:par>
                                <p:cTn id="60" presetID="53" presetClass="entr" presetSubtype="16" fill="hold" grpId="0" nodeType="withEffect">
                                  <p:stCondLst>
                                    <p:cond delay="0"/>
                                  </p:stCondLst>
                                  <p:iterate type="lt">
                                    <p:tmPct val="10000"/>
                                  </p:iterate>
                                  <p:childTnLst>
                                    <p:set>
                                      <p:cBhvr>
                                        <p:cTn id="61" dur="1" fill="hold">
                                          <p:stCondLst>
                                            <p:cond delay="0"/>
                                          </p:stCondLst>
                                        </p:cTn>
                                        <p:tgtEl>
                                          <p:spTgt spid="11"/>
                                        </p:tgtEl>
                                        <p:attrNameLst>
                                          <p:attrName>style.visibility</p:attrName>
                                        </p:attrNameLst>
                                      </p:cBhvr>
                                      <p:to>
                                        <p:strVal val="visible"/>
                                      </p:to>
                                    </p:set>
                                    <p:anim calcmode="lin" valueType="num">
                                      <p:cBhvr>
                                        <p:cTn id="62" dur="100" fill="hold"/>
                                        <p:tgtEl>
                                          <p:spTgt spid="11"/>
                                        </p:tgtEl>
                                        <p:attrNameLst>
                                          <p:attrName>ppt_w</p:attrName>
                                        </p:attrNameLst>
                                      </p:cBhvr>
                                      <p:tavLst>
                                        <p:tav tm="0">
                                          <p:val>
                                            <p:fltVal val="0"/>
                                          </p:val>
                                        </p:tav>
                                        <p:tav tm="100000">
                                          <p:val>
                                            <p:strVal val="#ppt_w"/>
                                          </p:val>
                                        </p:tav>
                                      </p:tavLst>
                                    </p:anim>
                                    <p:anim calcmode="lin" valueType="num">
                                      <p:cBhvr>
                                        <p:cTn id="63" dur="100" fill="hold"/>
                                        <p:tgtEl>
                                          <p:spTgt spid="11"/>
                                        </p:tgtEl>
                                        <p:attrNameLst>
                                          <p:attrName>ppt_h</p:attrName>
                                        </p:attrNameLst>
                                      </p:cBhvr>
                                      <p:tavLst>
                                        <p:tav tm="0">
                                          <p:val>
                                            <p:fltVal val="0"/>
                                          </p:val>
                                        </p:tav>
                                        <p:tav tm="100000">
                                          <p:val>
                                            <p:strVal val="#ppt_h"/>
                                          </p:val>
                                        </p:tav>
                                      </p:tavLst>
                                    </p:anim>
                                    <p:animEffect transition="in" filter="fade">
                                      <p:cBhvr>
                                        <p:cTn id="64" dur="100"/>
                                        <p:tgtEl>
                                          <p:spTgt spid="11"/>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p:cTn id="67" dur="500" fill="hold"/>
                                        <p:tgtEl>
                                          <p:spTgt spid="21"/>
                                        </p:tgtEl>
                                        <p:attrNameLst>
                                          <p:attrName>ppt_w</p:attrName>
                                        </p:attrNameLst>
                                      </p:cBhvr>
                                      <p:tavLst>
                                        <p:tav tm="0">
                                          <p:val>
                                            <p:fltVal val="0"/>
                                          </p:val>
                                        </p:tav>
                                        <p:tav tm="100000">
                                          <p:val>
                                            <p:strVal val="#ppt_w"/>
                                          </p:val>
                                        </p:tav>
                                      </p:tavLst>
                                    </p:anim>
                                    <p:anim calcmode="lin" valueType="num">
                                      <p:cBhvr>
                                        <p:cTn id="68" dur="500" fill="hold"/>
                                        <p:tgtEl>
                                          <p:spTgt spid="21"/>
                                        </p:tgtEl>
                                        <p:attrNameLst>
                                          <p:attrName>ppt_h</p:attrName>
                                        </p:attrNameLst>
                                      </p:cBhvr>
                                      <p:tavLst>
                                        <p:tav tm="0">
                                          <p:val>
                                            <p:fltVal val="0"/>
                                          </p:val>
                                        </p:tav>
                                        <p:tav tm="100000">
                                          <p:val>
                                            <p:strVal val="#ppt_h"/>
                                          </p:val>
                                        </p:tav>
                                      </p:tavLst>
                                    </p:anim>
                                    <p:animEffect transition="in" filter="fade">
                                      <p:cBhvr>
                                        <p:cTn id="69" dur="500"/>
                                        <p:tgtEl>
                                          <p:spTgt spid="21"/>
                                        </p:tgtEl>
                                      </p:cBhvr>
                                    </p:animEffect>
                                  </p:childTnLst>
                                </p:cTn>
                              </p:par>
                              <p:par>
                                <p:cTn id="70" presetID="53" presetClass="entr" presetSubtype="16" fill="hold" grpId="0" nodeType="withEffect">
                                  <p:stCondLst>
                                    <p:cond delay="0"/>
                                  </p:stCondLst>
                                  <p:iterate type="lt">
                                    <p:tmPct val="10000"/>
                                  </p:iterate>
                                  <p:childTnLst>
                                    <p:set>
                                      <p:cBhvr>
                                        <p:cTn id="71" dur="1" fill="hold">
                                          <p:stCondLst>
                                            <p:cond delay="0"/>
                                          </p:stCondLst>
                                        </p:cTn>
                                        <p:tgtEl>
                                          <p:spTgt spid="10"/>
                                        </p:tgtEl>
                                        <p:attrNameLst>
                                          <p:attrName>style.visibility</p:attrName>
                                        </p:attrNameLst>
                                      </p:cBhvr>
                                      <p:to>
                                        <p:strVal val="visible"/>
                                      </p:to>
                                    </p:set>
                                    <p:anim calcmode="lin" valueType="num">
                                      <p:cBhvr>
                                        <p:cTn id="72" dur="100" fill="hold"/>
                                        <p:tgtEl>
                                          <p:spTgt spid="10"/>
                                        </p:tgtEl>
                                        <p:attrNameLst>
                                          <p:attrName>ppt_w</p:attrName>
                                        </p:attrNameLst>
                                      </p:cBhvr>
                                      <p:tavLst>
                                        <p:tav tm="0">
                                          <p:val>
                                            <p:fltVal val="0"/>
                                          </p:val>
                                        </p:tav>
                                        <p:tav tm="100000">
                                          <p:val>
                                            <p:strVal val="#ppt_w"/>
                                          </p:val>
                                        </p:tav>
                                      </p:tavLst>
                                    </p:anim>
                                    <p:anim calcmode="lin" valueType="num">
                                      <p:cBhvr>
                                        <p:cTn id="73" dur="100" fill="hold"/>
                                        <p:tgtEl>
                                          <p:spTgt spid="10"/>
                                        </p:tgtEl>
                                        <p:attrNameLst>
                                          <p:attrName>ppt_h</p:attrName>
                                        </p:attrNameLst>
                                      </p:cBhvr>
                                      <p:tavLst>
                                        <p:tav tm="0">
                                          <p:val>
                                            <p:fltVal val="0"/>
                                          </p:val>
                                        </p:tav>
                                        <p:tav tm="100000">
                                          <p:val>
                                            <p:strVal val="#ppt_h"/>
                                          </p:val>
                                        </p:tav>
                                      </p:tavLst>
                                    </p:anim>
                                    <p:animEffect transition="in" filter="fade">
                                      <p:cBhvr>
                                        <p:cTn id="74" dur="100"/>
                                        <p:tgtEl>
                                          <p:spTgt spid="10"/>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p:cTn id="77" dur="500" fill="hold"/>
                                        <p:tgtEl>
                                          <p:spTgt spid="22"/>
                                        </p:tgtEl>
                                        <p:attrNameLst>
                                          <p:attrName>ppt_w</p:attrName>
                                        </p:attrNameLst>
                                      </p:cBhvr>
                                      <p:tavLst>
                                        <p:tav tm="0">
                                          <p:val>
                                            <p:fltVal val="0"/>
                                          </p:val>
                                        </p:tav>
                                        <p:tav tm="100000">
                                          <p:val>
                                            <p:strVal val="#ppt_w"/>
                                          </p:val>
                                        </p:tav>
                                      </p:tavLst>
                                    </p:anim>
                                    <p:anim calcmode="lin" valueType="num">
                                      <p:cBhvr>
                                        <p:cTn id="78" dur="500" fill="hold"/>
                                        <p:tgtEl>
                                          <p:spTgt spid="22"/>
                                        </p:tgtEl>
                                        <p:attrNameLst>
                                          <p:attrName>ppt_h</p:attrName>
                                        </p:attrNameLst>
                                      </p:cBhvr>
                                      <p:tavLst>
                                        <p:tav tm="0">
                                          <p:val>
                                            <p:fltVal val="0"/>
                                          </p:val>
                                        </p:tav>
                                        <p:tav tm="100000">
                                          <p:val>
                                            <p:strVal val="#ppt_h"/>
                                          </p:val>
                                        </p:tav>
                                      </p:tavLst>
                                    </p:anim>
                                    <p:animEffect transition="in" filter="fade">
                                      <p:cBhvr>
                                        <p:cTn id="79" dur="500"/>
                                        <p:tgtEl>
                                          <p:spTgt spid="22"/>
                                        </p:tgtEl>
                                      </p:cBhvr>
                                    </p:animEffect>
                                  </p:childTnLst>
                                </p:cTn>
                              </p:par>
                              <p:par>
                                <p:cTn id="80" presetID="53" presetClass="entr" presetSubtype="16" fill="hold" grpId="0" nodeType="withEffect">
                                  <p:stCondLst>
                                    <p:cond delay="0"/>
                                  </p:stCondLst>
                                  <p:iterate type="lt">
                                    <p:tmPct val="10000"/>
                                  </p:iterate>
                                  <p:childTnLst>
                                    <p:set>
                                      <p:cBhvr>
                                        <p:cTn id="81" dur="1" fill="hold">
                                          <p:stCondLst>
                                            <p:cond delay="0"/>
                                          </p:stCondLst>
                                        </p:cTn>
                                        <p:tgtEl>
                                          <p:spTgt spid="9"/>
                                        </p:tgtEl>
                                        <p:attrNameLst>
                                          <p:attrName>style.visibility</p:attrName>
                                        </p:attrNameLst>
                                      </p:cBhvr>
                                      <p:to>
                                        <p:strVal val="visible"/>
                                      </p:to>
                                    </p:set>
                                    <p:anim calcmode="lin" valueType="num">
                                      <p:cBhvr>
                                        <p:cTn id="82" dur="100" fill="hold"/>
                                        <p:tgtEl>
                                          <p:spTgt spid="9"/>
                                        </p:tgtEl>
                                        <p:attrNameLst>
                                          <p:attrName>ppt_w</p:attrName>
                                        </p:attrNameLst>
                                      </p:cBhvr>
                                      <p:tavLst>
                                        <p:tav tm="0">
                                          <p:val>
                                            <p:fltVal val="0"/>
                                          </p:val>
                                        </p:tav>
                                        <p:tav tm="100000">
                                          <p:val>
                                            <p:strVal val="#ppt_w"/>
                                          </p:val>
                                        </p:tav>
                                      </p:tavLst>
                                    </p:anim>
                                    <p:anim calcmode="lin" valueType="num">
                                      <p:cBhvr>
                                        <p:cTn id="83" dur="100" fill="hold"/>
                                        <p:tgtEl>
                                          <p:spTgt spid="9"/>
                                        </p:tgtEl>
                                        <p:attrNameLst>
                                          <p:attrName>ppt_h</p:attrName>
                                        </p:attrNameLst>
                                      </p:cBhvr>
                                      <p:tavLst>
                                        <p:tav tm="0">
                                          <p:val>
                                            <p:fltVal val="0"/>
                                          </p:val>
                                        </p:tav>
                                        <p:tav tm="100000">
                                          <p:val>
                                            <p:strVal val="#ppt_h"/>
                                          </p:val>
                                        </p:tav>
                                      </p:tavLst>
                                    </p:anim>
                                    <p:animEffect transition="in" filter="fade">
                                      <p:cBhvr>
                                        <p:cTn id="84" dur="100"/>
                                        <p:tgtEl>
                                          <p:spTgt spid="9"/>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 calcmode="lin" valueType="num">
                                      <p:cBhvr>
                                        <p:cTn id="87" dur="100" fill="hold"/>
                                        <p:tgtEl>
                                          <p:spTgt spid="29"/>
                                        </p:tgtEl>
                                        <p:attrNameLst>
                                          <p:attrName>ppt_w</p:attrName>
                                        </p:attrNameLst>
                                      </p:cBhvr>
                                      <p:tavLst>
                                        <p:tav tm="0">
                                          <p:val>
                                            <p:fltVal val="0"/>
                                          </p:val>
                                        </p:tav>
                                        <p:tav tm="100000">
                                          <p:val>
                                            <p:strVal val="#ppt_w"/>
                                          </p:val>
                                        </p:tav>
                                      </p:tavLst>
                                    </p:anim>
                                    <p:anim calcmode="lin" valueType="num">
                                      <p:cBhvr>
                                        <p:cTn id="88" dur="100" fill="hold"/>
                                        <p:tgtEl>
                                          <p:spTgt spid="29"/>
                                        </p:tgtEl>
                                        <p:attrNameLst>
                                          <p:attrName>ppt_h</p:attrName>
                                        </p:attrNameLst>
                                      </p:cBhvr>
                                      <p:tavLst>
                                        <p:tav tm="0">
                                          <p:val>
                                            <p:fltVal val="0"/>
                                          </p:val>
                                        </p:tav>
                                        <p:tav tm="100000">
                                          <p:val>
                                            <p:strVal val="#ppt_h"/>
                                          </p:val>
                                        </p:tav>
                                      </p:tavLst>
                                    </p:anim>
                                    <p:animEffect transition="in" filter="fade">
                                      <p:cBhvr>
                                        <p:cTn id="89" dur="100"/>
                                        <p:tgtEl>
                                          <p:spTgt spid="29"/>
                                        </p:tgtEl>
                                      </p:cBhvr>
                                    </p:animEffect>
                                  </p:childTnLst>
                                </p:cTn>
                              </p:par>
                              <p:par>
                                <p:cTn id="90" presetID="53" presetClass="entr" presetSubtype="16" fill="hold" grpId="0" nodeType="withEffect">
                                  <p:stCondLst>
                                    <p:cond delay="0"/>
                                  </p:stCondLst>
                                  <p:iterate type="lt">
                                    <p:tmPct val="10000"/>
                                  </p:iterate>
                                  <p:childTnLst>
                                    <p:set>
                                      <p:cBhvr>
                                        <p:cTn id="91" dur="1" fill="hold">
                                          <p:stCondLst>
                                            <p:cond delay="0"/>
                                          </p:stCondLst>
                                        </p:cTn>
                                        <p:tgtEl>
                                          <p:spTgt spid="27"/>
                                        </p:tgtEl>
                                        <p:attrNameLst>
                                          <p:attrName>style.visibility</p:attrName>
                                        </p:attrNameLst>
                                      </p:cBhvr>
                                      <p:to>
                                        <p:strVal val="visible"/>
                                      </p:to>
                                    </p:set>
                                    <p:anim calcmode="lin" valueType="num">
                                      <p:cBhvr>
                                        <p:cTn id="92" dur="100" fill="hold"/>
                                        <p:tgtEl>
                                          <p:spTgt spid="27"/>
                                        </p:tgtEl>
                                        <p:attrNameLst>
                                          <p:attrName>ppt_w</p:attrName>
                                        </p:attrNameLst>
                                      </p:cBhvr>
                                      <p:tavLst>
                                        <p:tav tm="0">
                                          <p:val>
                                            <p:fltVal val="0"/>
                                          </p:val>
                                        </p:tav>
                                        <p:tav tm="100000">
                                          <p:val>
                                            <p:strVal val="#ppt_w"/>
                                          </p:val>
                                        </p:tav>
                                      </p:tavLst>
                                    </p:anim>
                                    <p:anim calcmode="lin" valueType="num">
                                      <p:cBhvr>
                                        <p:cTn id="93" dur="100" fill="hold"/>
                                        <p:tgtEl>
                                          <p:spTgt spid="27"/>
                                        </p:tgtEl>
                                        <p:attrNameLst>
                                          <p:attrName>ppt_h</p:attrName>
                                        </p:attrNameLst>
                                      </p:cBhvr>
                                      <p:tavLst>
                                        <p:tav tm="0">
                                          <p:val>
                                            <p:fltVal val="0"/>
                                          </p:val>
                                        </p:tav>
                                        <p:tav tm="100000">
                                          <p:val>
                                            <p:strVal val="#ppt_h"/>
                                          </p:val>
                                        </p:tav>
                                      </p:tavLst>
                                    </p:anim>
                                    <p:animEffect transition="in" filter="fade">
                                      <p:cBhvr>
                                        <p:cTn id="94" dur="100"/>
                                        <p:tgtEl>
                                          <p:spTgt spid="27"/>
                                        </p:tgtEl>
                                      </p:cBhvr>
                                    </p:animEffect>
                                  </p:childTnLst>
                                </p:cTn>
                              </p:par>
                            </p:childTnLst>
                          </p:cTn>
                        </p:par>
                        <p:par>
                          <p:cTn id="95" fill="hold">
                            <p:stCondLst>
                              <p:cond delay="3870"/>
                            </p:stCondLst>
                            <p:childTnLst>
                              <p:par>
                                <p:cTn id="96" presetID="53" presetClass="entr" presetSubtype="16" fill="hold" grpId="0" nodeType="afterEffect">
                                  <p:stCondLst>
                                    <p:cond delay="0"/>
                                  </p:stCondLst>
                                  <p:iterate type="lt">
                                    <p:tmPct val="10000"/>
                                  </p:iterate>
                                  <p:childTnLst>
                                    <p:set>
                                      <p:cBhvr>
                                        <p:cTn id="97" dur="1" fill="hold">
                                          <p:stCondLst>
                                            <p:cond delay="0"/>
                                          </p:stCondLst>
                                        </p:cTn>
                                        <p:tgtEl>
                                          <p:spTgt spid="33"/>
                                        </p:tgtEl>
                                        <p:attrNameLst>
                                          <p:attrName>style.visibility</p:attrName>
                                        </p:attrNameLst>
                                      </p:cBhvr>
                                      <p:to>
                                        <p:strVal val="visible"/>
                                      </p:to>
                                    </p:set>
                                    <p:anim calcmode="lin" valueType="num">
                                      <p:cBhvr>
                                        <p:cTn id="98" dur="250" fill="hold"/>
                                        <p:tgtEl>
                                          <p:spTgt spid="33"/>
                                        </p:tgtEl>
                                        <p:attrNameLst>
                                          <p:attrName>ppt_w</p:attrName>
                                        </p:attrNameLst>
                                      </p:cBhvr>
                                      <p:tavLst>
                                        <p:tav tm="0">
                                          <p:val>
                                            <p:fltVal val="0"/>
                                          </p:val>
                                        </p:tav>
                                        <p:tav tm="100000">
                                          <p:val>
                                            <p:strVal val="#ppt_w"/>
                                          </p:val>
                                        </p:tav>
                                      </p:tavLst>
                                    </p:anim>
                                    <p:anim calcmode="lin" valueType="num">
                                      <p:cBhvr>
                                        <p:cTn id="99" dur="250" fill="hold"/>
                                        <p:tgtEl>
                                          <p:spTgt spid="33"/>
                                        </p:tgtEl>
                                        <p:attrNameLst>
                                          <p:attrName>ppt_h</p:attrName>
                                        </p:attrNameLst>
                                      </p:cBhvr>
                                      <p:tavLst>
                                        <p:tav tm="0">
                                          <p:val>
                                            <p:fltVal val="0"/>
                                          </p:val>
                                        </p:tav>
                                        <p:tav tm="100000">
                                          <p:val>
                                            <p:strVal val="#ppt_h"/>
                                          </p:val>
                                        </p:tav>
                                      </p:tavLst>
                                    </p:anim>
                                    <p:animEffect transition="in" filter="fade">
                                      <p:cBhvr>
                                        <p:cTn id="100" dur="2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P spid="14" grpId="0" animBg="1"/>
      <p:bldP spid="15" grpId="0" animBg="1"/>
      <p:bldP spid="16" grpId="0" animBg="1"/>
      <p:bldP spid="17" grpId="0" animBg="1"/>
      <p:bldP spid="18" grpId="0" animBg="1"/>
      <p:bldP spid="19" grpId="0"/>
      <p:bldP spid="20" grpId="0"/>
      <p:bldP spid="21" grpId="0"/>
      <p:bldP spid="22" grpId="0"/>
      <p:bldP spid="26" grpId="0" animBg="1"/>
      <p:bldP spid="27" grpId="0"/>
      <p:bldP spid="29"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35546" y="214916"/>
            <a:ext cx="11531826"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Directive Sentence Identification</a:t>
            </a:r>
          </a:p>
        </p:txBody>
      </p:sp>
      <p:sp>
        <p:nvSpPr>
          <p:cNvPr id="7" name="矩形 6">
            <a:extLst>
              <a:ext uri="{FF2B5EF4-FFF2-40B4-BE49-F238E27FC236}">
                <a16:creationId xmlns:a16="http://schemas.microsoft.com/office/drawing/2014/main" id="{8702F5AE-F51E-4ABD-AD66-094ACA64EC6D}"/>
              </a:ext>
            </a:extLst>
          </p:cNvPr>
          <p:cNvSpPr/>
          <p:nvPr/>
        </p:nvSpPr>
        <p:spPr>
          <a:xfrm>
            <a:off x="6854942" y="5982622"/>
            <a:ext cx="4273216" cy="461665"/>
          </a:xfrm>
          <a:prstGeom prst="rect">
            <a:avLst/>
          </a:prstGeom>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Directive Sentence Classifier</a:t>
            </a:r>
          </a:p>
        </p:txBody>
      </p:sp>
      <p:sp>
        <p:nvSpPr>
          <p:cNvPr id="9" name="右箭头 2">
            <a:extLst>
              <a:ext uri="{FF2B5EF4-FFF2-40B4-BE49-F238E27FC236}">
                <a16:creationId xmlns:a16="http://schemas.microsoft.com/office/drawing/2014/main" id="{CB7641B6-C973-423D-BDC8-E3F9ACC41CD8}"/>
              </a:ext>
            </a:extLst>
          </p:cNvPr>
          <p:cNvSpPr/>
          <p:nvPr/>
        </p:nvSpPr>
        <p:spPr>
          <a:xfrm>
            <a:off x="4277358" y="1803538"/>
            <a:ext cx="1285465" cy="557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41">
            <a:extLst>
              <a:ext uri="{FF2B5EF4-FFF2-40B4-BE49-F238E27FC236}">
                <a16:creationId xmlns:a16="http://schemas.microsoft.com/office/drawing/2014/main" id="{EA93A82E-C8E9-4C41-A3B7-8A9CF41F0D6E}"/>
              </a:ext>
            </a:extLst>
          </p:cNvPr>
          <p:cNvSpPr/>
          <p:nvPr/>
        </p:nvSpPr>
        <p:spPr>
          <a:xfrm rot="5400000">
            <a:off x="8598200" y="4035776"/>
            <a:ext cx="628035" cy="5587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98" name="Picture 2" descr="Model architecture of FastText for a post with N n-gram features x 1 ,... |  Download Scientific Diagram">
            <a:extLst>
              <a:ext uri="{FF2B5EF4-FFF2-40B4-BE49-F238E27FC236}">
                <a16:creationId xmlns:a16="http://schemas.microsoft.com/office/drawing/2014/main" id="{0072780C-DF2A-4C3F-95EA-05548EFBB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4212" y="4572462"/>
            <a:ext cx="3114675" cy="146685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66DF9F25-D939-46BB-AEA6-0530F0EF2DFF}"/>
              </a:ext>
            </a:extLst>
          </p:cNvPr>
          <p:cNvPicPr>
            <a:picLocks noChangeAspect="1"/>
          </p:cNvPicPr>
          <p:nvPr/>
        </p:nvPicPr>
        <p:blipFill>
          <a:blip r:embed="rId4"/>
          <a:stretch>
            <a:fillRect/>
          </a:stretch>
        </p:blipFill>
        <p:spPr>
          <a:xfrm>
            <a:off x="1006261" y="1763078"/>
            <a:ext cx="2667000" cy="1492487"/>
          </a:xfrm>
          <a:prstGeom prst="rect">
            <a:avLst/>
          </a:prstGeom>
        </p:spPr>
      </p:pic>
      <p:sp>
        <p:nvSpPr>
          <p:cNvPr id="12" name="矩形 11">
            <a:extLst>
              <a:ext uri="{FF2B5EF4-FFF2-40B4-BE49-F238E27FC236}">
                <a16:creationId xmlns:a16="http://schemas.microsoft.com/office/drawing/2014/main" id="{21C88005-537B-4520-BB8C-FC1D810DB468}"/>
              </a:ext>
            </a:extLst>
          </p:cNvPr>
          <p:cNvSpPr/>
          <p:nvPr/>
        </p:nvSpPr>
        <p:spPr>
          <a:xfrm>
            <a:off x="5801459" y="1414075"/>
            <a:ext cx="6208987" cy="2677656"/>
          </a:xfrm>
          <a:prstGeom prst="rect">
            <a:avLst/>
          </a:prstGeom>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Sentence1: Inserts the string representation of the char argument into this sequence.</a:t>
            </a:r>
          </a:p>
          <a:p>
            <a:pPr algn="ctr"/>
            <a:r>
              <a:rPr lang="en-US" altLang="zh-CN" sz="2400" b="1" dirty="0">
                <a:latin typeface="Times New Roman" panose="02020603050405020304" pitchFamily="18" charset="0"/>
                <a:cs typeface="Times New Roman" panose="02020603050405020304" pitchFamily="18" charset="0"/>
              </a:rPr>
              <a:t>…</a:t>
            </a:r>
          </a:p>
          <a:p>
            <a:pPr algn="ctr"/>
            <a:r>
              <a:rPr lang="en-US" altLang="zh-CN" sz="2400" b="1" dirty="0">
                <a:solidFill>
                  <a:schemeClr val="accent6"/>
                </a:solidFill>
                <a:latin typeface="Times New Roman" panose="02020603050405020304" pitchFamily="18" charset="0"/>
                <a:cs typeface="Times New Roman" panose="02020603050405020304" pitchFamily="18" charset="0"/>
              </a:rPr>
              <a:t>Sentence4:The offset argument must be greater than or equal to 0, and less than or equal to the length of this sequence.</a:t>
            </a:r>
          </a:p>
          <a:p>
            <a:pPr algn="ctr"/>
            <a:r>
              <a:rPr lang="en-US" altLang="zh-CN" sz="2400" b="1" dirty="0">
                <a:latin typeface="Times New Roman" panose="02020603050405020304" pitchFamily="18" charset="0"/>
                <a:cs typeface="Times New Roman" panose="02020603050405020304" pitchFamily="18" charset="0"/>
              </a:rPr>
              <a:t>…</a:t>
            </a:r>
          </a:p>
        </p:txBody>
      </p:sp>
      <p:sp>
        <p:nvSpPr>
          <p:cNvPr id="6" name="矩形 5">
            <a:extLst>
              <a:ext uri="{FF2B5EF4-FFF2-40B4-BE49-F238E27FC236}">
                <a16:creationId xmlns:a16="http://schemas.microsoft.com/office/drawing/2014/main" id="{95A57F54-FB18-4CAB-B5ED-38475C784F6F}"/>
              </a:ext>
            </a:extLst>
          </p:cNvPr>
          <p:cNvSpPr/>
          <p:nvPr/>
        </p:nvSpPr>
        <p:spPr>
          <a:xfrm>
            <a:off x="644331" y="2916086"/>
            <a:ext cx="4029245" cy="461665"/>
          </a:xfrm>
          <a:prstGeom prst="rect">
            <a:avLst/>
          </a:prstGeom>
        </p:spPr>
        <p:txBody>
          <a:bodyPr wrap="none">
            <a:spAutoFit/>
          </a:bodyPr>
          <a:lstStyle/>
          <a:p>
            <a:r>
              <a:rPr lang="en-US" altLang="zh-CN" b="1" dirty="0"/>
              <a:t> </a:t>
            </a:r>
            <a:r>
              <a:rPr lang="en-US" altLang="zh-CN" sz="2400" b="1" dirty="0" err="1">
                <a:latin typeface="Times New Roman" panose="02020603050405020304" pitchFamily="18" charset="0"/>
                <a:cs typeface="Times New Roman" panose="02020603050405020304" pitchFamily="18" charset="0"/>
              </a:rPr>
              <a:t>StringBuffer.insert</a:t>
            </a:r>
            <a:r>
              <a:rPr lang="en-US" altLang="zh-CN" sz="2400" b="1" dirty="0">
                <a:latin typeface="Times New Roman" panose="02020603050405020304" pitchFamily="18" charset="0"/>
                <a:cs typeface="Times New Roman" panose="02020603050405020304" pitchFamily="18" charset="0"/>
              </a:rPr>
              <a:t>(int, char)</a:t>
            </a:r>
            <a:endParaRPr lang="zh-CN" altLang="en-US" sz="2400" b="1" dirty="0">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7DBC9BCE-AB6E-438E-B48B-5B6978FFDDDA}"/>
              </a:ext>
            </a:extLst>
          </p:cNvPr>
          <p:cNvSpPr/>
          <p:nvPr/>
        </p:nvSpPr>
        <p:spPr>
          <a:xfrm>
            <a:off x="454647" y="4201881"/>
            <a:ext cx="6208987" cy="1569660"/>
          </a:xfrm>
          <a:prstGeom prst="rect">
            <a:avLst/>
          </a:prstGeom>
        </p:spPr>
        <p:txBody>
          <a:bodyPr wrap="square">
            <a:spAutoFit/>
          </a:bodyPr>
          <a:lstStyle/>
          <a:p>
            <a:pPr algn="ctr"/>
            <a:r>
              <a:rPr lang="en-US" altLang="zh-CN" sz="2400" b="1" dirty="0">
                <a:solidFill>
                  <a:schemeClr val="accent6"/>
                </a:solidFill>
                <a:latin typeface="Times New Roman" panose="02020603050405020304" pitchFamily="18" charset="0"/>
                <a:cs typeface="Times New Roman" panose="02020603050405020304" pitchFamily="18" charset="0"/>
              </a:rPr>
              <a:t>Directive Sentence 1:The offset argument must be greater than or equal to 0, and less than or equal to the length of this sequence.</a:t>
            </a:r>
          </a:p>
          <a:p>
            <a:pPr algn="ctr"/>
            <a:r>
              <a:rPr lang="en-US" altLang="zh-CN" sz="2400" b="1" dirty="0">
                <a:latin typeface="Times New Roman" panose="02020603050405020304" pitchFamily="18" charset="0"/>
                <a:cs typeface="Times New Roman" panose="02020603050405020304" pitchFamily="18" charset="0"/>
              </a:rPr>
              <a:t>…</a:t>
            </a:r>
          </a:p>
        </p:txBody>
      </p:sp>
      <p:sp>
        <p:nvSpPr>
          <p:cNvPr id="17" name="矩形 16">
            <a:extLst>
              <a:ext uri="{FF2B5EF4-FFF2-40B4-BE49-F238E27FC236}">
                <a16:creationId xmlns:a16="http://schemas.microsoft.com/office/drawing/2014/main" id="{950A3AD7-EDFB-47EC-8CC3-BDB0BED2BAC8}"/>
              </a:ext>
            </a:extLst>
          </p:cNvPr>
          <p:cNvSpPr/>
          <p:nvPr/>
        </p:nvSpPr>
        <p:spPr>
          <a:xfrm>
            <a:off x="352902" y="1223712"/>
            <a:ext cx="4384458" cy="461665"/>
          </a:xfrm>
          <a:prstGeom prst="rect">
            <a:avLst/>
          </a:prstGeom>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API Reference Documentation</a:t>
            </a:r>
          </a:p>
        </p:txBody>
      </p:sp>
      <p:sp>
        <p:nvSpPr>
          <p:cNvPr id="18" name="右箭头 2">
            <a:extLst>
              <a:ext uri="{FF2B5EF4-FFF2-40B4-BE49-F238E27FC236}">
                <a16:creationId xmlns:a16="http://schemas.microsoft.com/office/drawing/2014/main" id="{234C31E7-0F7E-42E4-A26F-6AC4F04DE41F}"/>
              </a:ext>
            </a:extLst>
          </p:cNvPr>
          <p:cNvSpPr/>
          <p:nvPr/>
        </p:nvSpPr>
        <p:spPr>
          <a:xfrm rot="10800000">
            <a:off x="6350203" y="4706274"/>
            <a:ext cx="1004675" cy="5845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3EE2D540-8C39-45F3-ACA5-5C8CB633943F}"/>
              </a:ext>
            </a:extLst>
          </p:cNvPr>
          <p:cNvSpPr/>
          <p:nvPr/>
        </p:nvSpPr>
        <p:spPr>
          <a:xfrm>
            <a:off x="8242839" y="5309876"/>
            <a:ext cx="1497419" cy="461665"/>
          </a:xfrm>
          <a:prstGeom prst="rect">
            <a:avLst/>
          </a:prstGeom>
        </p:spPr>
        <p:txBody>
          <a:bodyPr wrap="square">
            <a:spAutoFit/>
          </a:bodyPr>
          <a:lstStyle/>
          <a:p>
            <a:pPr algn="ctr"/>
            <a:r>
              <a:rPr lang="en-US" altLang="zh-CN" sz="2400" b="1" dirty="0" err="1">
                <a:latin typeface="Times New Roman" panose="02020603050405020304" pitchFamily="18" charset="0"/>
                <a:cs typeface="Times New Roman" panose="02020603050405020304" pitchFamily="18" charset="0"/>
              </a:rPr>
              <a:t>FastText</a:t>
            </a:r>
            <a:endParaRPr lang="en-US" altLang="zh-C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405596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2" grpId="0"/>
      <p:bldP spid="16" grpId="0"/>
      <p:bldP spid="18" grpId="0" animBg="1"/>
      <p:bldP spid="19"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35724</TotalTime>
  <Words>2787</Words>
  <Application>Microsoft Office PowerPoint</Application>
  <PresentationFormat>宽屏</PresentationFormat>
  <Paragraphs>201</Paragraphs>
  <Slides>19</Slides>
  <Notes>19</Notes>
  <HiddenSlides>1</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19</vt:i4>
      </vt:variant>
    </vt:vector>
  </HeadingPairs>
  <TitlesOfParts>
    <vt:vector size="33" baseType="lpstr">
      <vt:lpstr>-apple-system</vt:lpstr>
      <vt:lpstr>Kaiti SC</vt:lpstr>
      <vt:lpstr>Microsoft YaHei UI</vt:lpstr>
      <vt:lpstr>等线</vt:lpstr>
      <vt:lpstr>等线 Light</vt:lpstr>
      <vt:lpstr>楷体</vt:lpstr>
      <vt:lpstr>微软雅黑</vt:lpstr>
      <vt:lpstr>Arial</vt:lpstr>
      <vt:lpstr>Calibri</vt:lpstr>
      <vt:lpstr>Calibri Light</vt:lpstr>
      <vt:lpstr>Impact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Mingwei liu</cp:lastModifiedBy>
  <cp:revision>2479</cp:revision>
  <dcterms:created xsi:type="dcterms:W3CDTF">2018-10-08T09:28:09Z</dcterms:created>
  <dcterms:modified xsi:type="dcterms:W3CDTF">2021-08-19T02:08:30Z</dcterms:modified>
</cp:coreProperties>
</file>